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9" r:id="rId3"/>
    <p:sldId id="262" r:id="rId4"/>
    <p:sldId id="281" r:id="rId5"/>
    <p:sldId id="303" r:id="rId6"/>
    <p:sldId id="304" r:id="rId7"/>
    <p:sldId id="305" r:id="rId8"/>
    <p:sldId id="307" r:id="rId9"/>
    <p:sldId id="308" r:id="rId10"/>
    <p:sldId id="309" r:id="rId11"/>
    <p:sldId id="282" r:id="rId12"/>
    <p:sldId id="283" r:id="rId13"/>
    <p:sldId id="285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9" r:id="rId22"/>
    <p:sldId id="296" r:id="rId23"/>
    <p:sldId id="297" r:id="rId24"/>
    <p:sldId id="298" r:id="rId25"/>
    <p:sldId id="301" r:id="rId26"/>
    <p:sldId id="312" r:id="rId27"/>
    <p:sldId id="260" r:id="rId28"/>
    <p:sldId id="310" r:id="rId29"/>
  </p:sldIdLst>
  <p:sldSz cx="9144000" cy="5143500" type="screen16x9"/>
  <p:notesSz cx="6858000" cy="9144000"/>
  <p:defaultTextStyle>
    <a:defPPr>
      <a:defRPr lang="ru-RU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60"/>
    <p:restoredTop sz="94674"/>
  </p:normalViewPr>
  <p:slideViewPr>
    <p:cSldViewPr snapToGrid="0" snapToObjects="1">
      <p:cViewPr varScale="1">
        <p:scale>
          <a:sx n="108" d="100"/>
          <a:sy n="108" d="100"/>
        </p:scale>
        <p:origin x="379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C3064-DA99-824D-82CE-979ADC50B7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A6A449-721C-2544-8825-0BDA441C84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E0C0C-3DAB-6943-9801-E8B48C980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A01E-0431-C24A-ADF1-BE2A22036208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F1CA7-CAD0-E64D-B5E5-602DE2CF1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55841-6BE6-534F-8DDE-7B23EF70F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242C-E5C2-4548-A0DA-31762006C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706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E1424-A7AF-A946-88CF-52730F53F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1F3572-071A-D549-947F-7222A99B3F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08DDE-A4B0-9E40-A500-24F309947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A01E-0431-C24A-ADF1-BE2A22036208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2779A-1F42-2F45-869B-A9C6F5EFD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8BF87-4783-3440-8354-27D59EB9A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242C-E5C2-4548-A0DA-31762006C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61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2077DE-8002-3E49-84C2-C796A46288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5EDAED-C082-BF4F-9B50-182C1B0F84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643EF-AECD-3A47-B976-C4870627A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A01E-0431-C24A-ADF1-BE2A22036208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3B4199-4AE3-F84E-ACA6-38E10BAD8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E1DDA-72A8-174C-A610-E108B5CEF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242C-E5C2-4548-A0DA-31762006C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0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D71DD-8DD8-544A-A6BC-A232A3841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419A5-AD3E-CD46-A456-34C973E1A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874D4D-8040-EA42-9F4E-0AB63CF33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A01E-0431-C24A-ADF1-BE2A22036208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85D98-3A52-DF46-A92B-295C441D4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11B52-36C7-4249-8E2B-EAAF09DBD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242C-E5C2-4548-A0DA-31762006C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591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B1C05-6101-C642-B8DA-187233614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34396-E31D-D041-9BC0-64CF252E74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BC6E4F-B9F3-4A40-BC3D-25AFF573E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A01E-0431-C24A-ADF1-BE2A22036208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0EC18-43F8-7E48-8C7C-4DA96089F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1421A-3CDF-2341-AFA4-A8E71AF6B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242C-E5C2-4548-A0DA-31762006C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875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7F223-ACAE-5A4F-B72A-1CB816417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7168A-BAEE-E94A-8A64-53A2DC66D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8196B3-7578-9340-B595-386A49907F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18C559-9A74-7D4D-AEBE-5AFB317AD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A01E-0431-C24A-ADF1-BE2A22036208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EA7D8A-2C61-664D-9B73-63C9C237F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DB93E7-E9EB-6A48-B674-F26057723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242C-E5C2-4548-A0DA-31762006C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587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62922-4C6D-F24F-9986-3AD2BC9DC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A4650B-1E2C-2447-8EBD-E533F64B0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AD21A9-6EA6-E241-BADE-052B341B6E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CB5884-9FF1-114C-A673-690F7A452B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63747C-691A-F340-AC3D-D86E7E3EE9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8464D4-B04C-0142-B7EC-1980313BB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A01E-0431-C24A-ADF1-BE2A22036208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FEF816-348A-F748-8FA9-51A9BA015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8512A6-F1F9-4E43-912E-691917318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242C-E5C2-4548-A0DA-31762006C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182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BAC69-FDC2-B443-AFB4-2E54B7A91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0E72A2-D23F-524F-B68A-620C05B59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A01E-0431-C24A-ADF1-BE2A22036208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D89283-9E32-CD4C-92E9-F7D129E47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E93726-4009-914D-A0CD-B67CCAC89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242C-E5C2-4548-A0DA-31762006C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191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E8D0BE-C3E1-9B47-8243-9947E68C1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A01E-0431-C24A-ADF1-BE2A22036208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18257F-9998-4D42-BE2A-CD011882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911145-DBA3-1845-920A-7D3A0DF06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242C-E5C2-4548-A0DA-31762006C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181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50831-E579-4D41-9261-4288B4FB7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24DC2-04F9-AC43-B1C5-33720CEBC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65C84A-714C-6844-8450-C7B569AC36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1B202A-AA02-B34C-A606-F4A5D7FF5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A01E-0431-C24A-ADF1-BE2A22036208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F202E4-B390-F648-8407-5993C5DFD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3279B1-FDA9-A947-9BA8-84800BF71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242C-E5C2-4548-A0DA-31762006C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528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1E929-1A57-6C47-96B8-233D26A78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4CD1E0-D3AF-7143-AB02-7010BF75B7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08D3CA-0C54-0B4A-9500-97F16CFF9E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B6C823-2E03-DE46-8EA7-961218320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A01E-0431-C24A-ADF1-BE2A22036208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7F0912-D3C8-9349-A455-AD6D37369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C2616A-395E-094D-AC6D-D62489A59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242C-E5C2-4548-A0DA-31762006C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510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0683B-B59B-E441-9224-AF9FFBB30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9DB9B-04F5-2343-B692-F08C7F126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A6F77-5A99-7841-B286-A8C1F92C2B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2A01E-0431-C24A-ADF1-BE2A22036208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F119F-BB7D-D04D-8B1F-8A3920A98A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31AB0-A1DD-3F42-8C6F-2855209005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9242C-E5C2-4548-A0DA-31762006C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32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D27F98D-82A0-D74A-8442-DAA6B77E8A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12" y="4118211"/>
            <a:ext cx="1853818" cy="65428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AC33BF3-26E4-EF43-8850-0EE1B6D643F6}"/>
              </a:ext>
            </a:extLst>
          </p:cNvPr>
          <p:cNvSpPr/>
          <p:nvPr/>
        </p:nvSpPr>
        <p:spPr>
          <a:xfrm>
            <a:off x="4243944" y="249474"/>
            <a:ext cx="4900055" cy="58445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r"/>
            <a:r>
              <a:rPr lang="en-US" sz="3000" b="1" dirty="0" err="1"/>
              <a:t>Развитие</a:t>
            </a:r>
            <a:r>
              <a:rPr lang="en-US" sz="3000" b="1" dirty="0"/>
              <a:t> </a:t>
            </a:r>
            <a:r>
              <a:rPr lang="en-US" sz="3000" b="1" dirty="0" err="1"/>
              <a:t>форматов</a:t>
            </a:r>
            <a:r>
              <a:rPr lang="en-US" sz="3000" b="1" dirty="0"/>
              <a:t> </a:t>
            </a:r>
            <a:endParaRPr lang="ru-RU" sz="30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88CECB4-9107-0342-921E-45F9D3CC5D95}"/>
              </a:ext>
            </a:extLst>
          </p:cNvPr>
          <p:cNvSpPr/>
          <p:nvPr/>
        </p:nvSpPr>
        <p:spPr>
          <a:xfrm>
            <a:off x="169683" y="1547322"/>
            <a:ext cx="8974319" cy="58445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3000" b="1" dirty="0"/>
              <a:t>и </a:t>
            </a:r>
            <a:r>
              <a:rPr lang="en-US" sz="3000" b="1" dirty="0" err="1"/>
              <a:t>профессионального</a:t>
            </a:r>
            <a:r>
              <a:rPr lang="en-US" sz="3000" b="1" dirty="0"/>
              <a:t> </a:t>
            </a:r>
            <a:r>
              <a:rPr lang="en-US" sz="3000" b="1" dirty="0" err="1"/>
              <a:t>развития</a:t>
            </a:r>
            <a:r>
              <a:rPr lang="en-US" sz="3000" b="1" dirty="0"/>
              <a:t> </a:t>
            </a:r>
            <a:r>
              <a:rPr lang="en-US" sz="3000" b="1" dirty="0" err="1"/>
              <a:t>педагогических</a:t>
            </a:r>
            <a:endParaRPr lang="ru-RU" sz="30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11623FF-99D8-EE42-94F9-F390C63BDDB5}"/>
              </a:ext>
            </a:extLst>
          </p:cNvPr>
          <p:cNvSpPr/>
          <p:nvPr/>
        </p:nvSpPr>
        <p:spPr>
          <a:xfrm>
            <a:off x="0" y="239940"/>
            <a:ext cx="698423" cy="15405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12D7C99-A5A2-954C-9DFD-B8B69FCA9AAA}"/>
              </a:ext>
            </a:extLst>
          </p:cNvPr>
          <p:cNvSpPr/>
          <p:nvPr/>
        </p:nvSpPr>
        <p:spPr>
          <a:xfrm>
            <a:off x="3127663" y="898398"/>
            <a:ext cx="6016337" cy="58445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3000" b="1" dirty="0" err="1"/>
              <a:t>непрерывного</a:t>
            </a:r>
            <a:r>
              <a:rPr lang="en-US" sz="3000" b="1" dirty="0"/>
              <a:t> </a:t>
            </a:r>
            <a:r>
              <a:rPr lang="en-US" sz="3000" b="1" dirty="0" err="1"/>
              <a:t>образования</a:t>
            </a:r>
            <a:r>
              <a:rPr lang="en-US" sz="3000" b="1" dirty="0"/>
              <a:t> </a:t>
            </a:r>
            <a:endParaRPr lang="ru-RU" sz="3000" dirty="0">
              <a:latin typeface="Circe Light" panose="020B0402020203020203" pitchFamily="34" charset="77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EB2400C-E169-254D-97C0-EEAE90B20FFB}"/>
              </a:ext>
            </a:extLst>
          </p:cNvPr>
          <p:cNvSpPr/>
          <p:nvPr/>
        </p:nvSpPr>
        <p:spPr>
          <a:xfrm>
            <a:off x="818644" y="2196246"/>
            <a:ext cx="8325356" cy="58445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3000" b="1" dirty="0" err="1"/>
              <a:t>работников</a:t>
            </a:r>
            <a:r>
              <a:rPr lang="en-US" sz="3000" b="1" dirty="0"/>
              <a:t> с </a:t>
            </a:r>
            <a:r>
              <a:rPr lang="en-US" sz="3000" b="1" dirty="0" err="1"/>
              <a:t>учетом</a:t>
            </a:r>
            <a:r>
              <a:rPr lang="en-US" sz="3000" b="1" dirty="0"/>
              <a:t> </a:t>
            </a:r>
            <a:r>
              <a:rPr lang="en-US" sz="3000" b="1" dirty="0" err="1"/>
              <a:t>анализа</a:t>
            </a:r>
            <a:r>
              <a:rPr lang="en-US" sz="3000" b="1" dirty="0"/>
              <a:t> </a:t>
            </a:r>
            <a:r>
              <a:rPr lang="en-US" sz="3000" b="1" dirty="0" err="1"/>
              <a:t>их</a:t>
            </a:r>
            <a:r>
              <a:rPr lang="en-US" sz="3000" b="1" dirty="0"/>
              <a:t> </a:t>
            </a:r>
            <a:r>
              <a:rPr lang="en-US" sz="3000" b="1" dirty="0" err="1"/>
              <a:t>потребностей</a:t>
            </a:r>
            <a:r>
              <a:rPr lang="en-US" sz="3000" b="1" dirty="0"/>
              <a:t> </a:t>
            </a:r>
            <a:endParaRPr lang="ru-RU" sz="30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63AE78C-81CA-CB40-AEF9-1CD4EB57820C}"/>
              </a:ext>
            </a:extLst>
          </p:cNvPr>
          <p:cNvSpPr txBox="1"/>
          <p:nvPr/>
        </p:nvSpPr>
        <p:spPr>
          <a:xfrm>
            <a:off x="4220441" y="3081776"/>
            <a:ext cx="4840448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/>
            <a:endParaRPr lang="ru-RU" sz="1500" dirty="0">
              <a:solidFill>
                <a:schemeClr val="bg1"/>
              </a:solidFill>
              <a:latin typeface="Circe" panose="020B0502020203020203" pitchFamily="34" charset="77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DA6E3E5-18CE-0A45-9099-B9ACEC73B4DB}"/>
              </a:ext>
            </a:extLst>
          </p:cNvPr>
          <p:cNvSpPr/>
          <p:nvPr/>
        </p:nvSpPr>
        <p:spPr>
          <a:xfrm>
            <a:off x="4488889" y="4029178"/>
            <a:ext cx="4572000" cy="715581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r"/>
            <a:r>
              <a:rPr lang="ru-RU" altLang="ru-RU" b="1" dirty="0">
                <a:solidFill>
                  <a:schemeClr val="bg1"/>
                </a:solidFill>
                <a:latin typeface="Circe" panose="020B0502020203020203" pitchFamily="34" charset="77"/>
                <a:cs typeface="Times New Roman" panose="02020603050405020304" pitchFamily="18" charset="0"/>
              </a:rPr>
              <a:t>Карпова Ю.В., </a:t>
            </a:r>
            <a:r>
              <a:rPr lang="ru-RU" altLang="ru-RU" b="1" dirty="0" err="1">
                <a:solidFill>
                  <a:schemeClr val="bg1"/>
                </a:solidFill>
                <a:latin typeface="Circe" panose="020B0502020203020203" pitchFamily="34" charset="77"/>
                <a:cs typeface="Times New Roman" panose="02020603050405020304" pitchFamily="18" charset="0"/>
              </a:rPr>
              <a:t>к.п.н</a:t>
            </a:r>
            <a:r>
              <a:rPr lang="ru-RU" altLang="ru-RU" b="1" dirty="0">
                <a:solidFill>
                  <a:schemeClr val="bg1"/>
                </a:solidFill>
                <a:latin typeface="Circe" panose="020B0502020203020203" pitchFamily="34" charset="77"/>
                <a:cs typeface="Times New Roman" panose="02020603050405020304" pitchFamily="18" charset="0"/>
              </a:rPr>
              <a:t>, руководитель Центра непрерывного повышения профессионального мастерства педагогических работников СИПКРО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EEDB12C-AD7D-CD4B-9EB7-8445B2E42B59}"/>
              </a:ext>
            </a:extLst>
          </p:cNvPr>
          <p:cNvSpPr/>
          <p:nvPr/>
        </p:nvSpPr>
        <p:spPr>
          <a:xfrm>
            <a:off x="8354005" y="4772499"/>
            <a:ext cx="611342" cy="15405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23" name="Rectangle 23">
            <a:extLst>
              <a:ext uri="{FF2B5EF4-FFF2-40B4-BE49-F238E27FC236}">
                <a16:creationId xmlns:a16="http://schemas.microsoft.com/office/drawing/2014/main" id="{0EB2400C-E169-254D-97C0-EEAE90B20FFB}"/>
              </a:ext>
            </a:extLst>
          </p:cNvPr>
          <p:cNvSpPr/>
          <p:nvPr/>
        </p:nvSpPr>
        <p:spPr>
          <a:xfrm>
            <a:off x="818643" y="3081776"/>
            <a:ext cx="8325356" cy="58445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sz="3000" dirty="0"/>
          </a:p>
        </p:txBody>
      </p:sp>
      <p:sp>
        <p:nvSpPr>
          <p:cNvPr id="26" name="Rectangle 23">
            <a:extLst>
              <a:ext uri="{FF2B5EF4-FFF2-40B4-BE49-F238E27FC236}">
                <a16:creationId xmlns:a16="http://schemas.microsoft.com/office/drawing/2014/main" id="{0EB2400C-E169-254D-97C0-EEAE90B20FFB}"/>
              </a:ext>
            </a:extLst>
          </p:cNvPr>
          <p:cNvSpPr/>
          <p:nvPr/>
        </p:nvSpPr>
        <p:spPr>
          <a:xfrm>
            <a:off x="818643" y="2979901"/>
            <a:ext cx="8325356" cy="58445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sz="3000" b="1" dirty="0"/>
          </a:p>
          <a:p>
            <a:pPr algn="ctr"/>
            <a:r>
              <a:rPr lang="ru-RU" sz="3000" b="1" dirty="0"/>
              <a:t>в освоении профессиональных компетенций</a:t>
            </a:r>
            <a:endParaRPr lang="ru-RU" sz="3000" dirty="0"/>
          </a:p>
          <a:p>
            <a:pPr algn="ctr"/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136938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/>
          </p:cNvPr>
          <p:cNvSpPr/>
          <p:nvPr/>
        </p:nvSpPr>
        <p:spPr>
          <a:xfrm>
            <a:off x="8028385" y="4674394"/>
            <a:ext cx="610790" cy="153591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" name="Rectangle 4">
            <a:extLst/>
          </p:cNvPr>
          <p:cNvSpPr/>
          <p:nvPr/>
        </p:nvSpPr>
        <p:spPr>
          <a:xfrm>
            <a:off x="841773" y="447675"/>
            <a:ext cx="1372790" cy="153591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9220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11703" y="447675"/>
            <a:ext cx="727472" cy="388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Box 8"/>
          <p:cNvSpPr txBox="1">
            <a:spLocks noChangeArrowheads="1"/>
          </p:cNvSpPr>
          <p:nvPr/>
        </p:nvSpPr>
        <p:spPr bwMode="auto">
          <a:xfrm>
            <a:off x="747713" y="1463279"/>
            <a:ext cx="2764631" cy="53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endParaRPr lang="ru-RU" sz="3000" b="1" dirty="0">
              <a:solidFill>
                <a:schemeClr val="accent1"/>
              </a:solidFill>
              <a:latin typeface="Calibri" charset="-52"/>
            </a:endParaRPr>
          </a:p>
        </p:txBody>
      </p:sp>
      <p:sp>
        <p:nvSpPr>
          <p:cNvPr id="9222" name="TextBox 10"/>
          <p:cNvSpPr txBox="1">
            <a:spLocks noChangeArrowheads="1"/>
          </p:cNvSpPr>
          <p:nvPr/>
        </p:nvSpPr>
        <p:spPr bwMode="auto">
          <a:xfrm>
            <a:off x="747712" y="2135981"/>
            <a:ext cx="6338888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endParaRPr lang="ru-RU" sz="1500" dirty="0">
              <a:solidFill>
                <a:schemeClr val="accent1"/>
              </a:solidFill>
              <a:latin typeface="Calibri" charset="-52"/>
            </a:endParaRPr>
          </a:p>
        </p:txBody>
      </p:sp>
      <p:sp>
        <p:nvSpPr>
          <p:cNvPr id="9223" name="Прямоугольник 10"/>
          <p:cNvSpPr>
            <a:spLocks noChangeArrowheads="1"/>
          </p:cNvSpPr>
          <p:nvPr/>
        </p:nvSpPr>
        <p:spPr bwMode="auto">
          <a:xfrm>
            <a:off x="841772" y="950119"/>
            <a:ext cx="7891463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ru-RU"/>
              <a:t>III. Стимулирование профессионального роста педагогических работников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960835" y="1528763"/>
          <a:ext cx="7772401" cy="2212340"/>
        </p:xfrm>
        <a:graphic>
          <a:graphicData uri="http://schemas.openxmlformats.org/drawingml/2006/table">
            <a:tbl>
              <a:tblPr/>
              <a:tblGrid>
                <a:gridCol w="252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6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6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66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772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33.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Разработка и внедрение 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системы наставничества педагогических работников в образовательных организациях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методические рекомендации Минпросвещения России, региональные (муниципальные) программы наставничества в образовательных организациях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31 декабря 2020 г., далее - ежегодно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72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34.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Организация и проведение 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конкурсов профессионального мастерства педагогических работников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положения о конкурсах профессионального мастерства педагогических работников, регламенты проведения конкурсов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ежегодно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/>
          </p:cNvPr>
          <p:cNvSpPr/>
          <p:nvPr/>
        </p:nvSpPr>
        <p:spPr>
          <a:xfrm>
            <a:off x="8028385" y="4674394"/>
            <a:ext cx="610790" cy="153591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" name="Rectangle 4">
            <a:extLst/>
          </p:cNvPr>
          <p:cNvSpPr/>
          <p:nvPr/>
        </p:nvSpPr>
        <p:spPr>
          <a:xfrm>
            <a:off x="841773" y="447675"/>
            <a:ext cx="1372790" cy="153591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7172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11703" y="447675"/>
            <a:ext cx="727472" cy="388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>
            <a:extLst/>
          </p:cNvPr>
          <p:cNvSpPr txBox="1"/>
          <p:nvPr/>
        </p:nvSpPr>
        <p:spPr>
          <a:xfrm>
            <a:off x="731044" y="740569"/>
            <a:ext cx="4299347" cy="654025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>
              <a:defRPr/>
            </a:pPr>
            <a:endParaRPr lang="ru-RU" sz="38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7174" name="TextBox 8"/>
          <p:cNvSpPr txBox="1">
            <a:spLocks noChangeArrowheads="1"/>
          </p:cNvSpPr>
          <p:nvPr/>
        </p:nvSpPr>
        <p:spPr bwMode="auto">
          <a:xfrm>
            <a:off x="747713" y="1463279"/>
            <a:ext cx="2764631" cy="53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endParaRPr lang="ru-RU" sz="3000" b="1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1" name="TextBox 10">
            <a:extLst/>
          </p:cNvPr>
          <p:cNvSpPr txBox="1"/>
          <p:nvPr/>
        </p:nvSpPr>
        <p:spPr>
          <a:xfrm>
            <a:off x="6392466" y="1385888"/>
            <a:ext cx="2400300" cy="196977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lIns="68580" tIns="34290" rIns="68580" bIns="34290">
            <a:spAutoFit/>
          </a:bodyPr>
          <a:lstStyle/>
          <a:p>
            <a:pPr algn="just">
              <a:spcBef>
                <a:spcPts val="900"/>
              </a:spcBef>
            </a:pPr>
            <a:r>
              <a:rPr lang="ru-RU" dirty="0" err="1">
                <a:latin typeface="Calibri" pitchFamily="34" charset="0"/>
                <a:cs typeface="Times New Roman" pitchFamily="18" charset="0"/>
              </a:rPr>
              <a:t>Системообразующий</a:t>
            </a:r>
            <a:r>
              <a:rPr lang="ru-RU" dirty="0">
                <a:latin typeface="Calibri" pitchFamily="34" charset="0"/>
                <a:cs typeface="Times New Roman" pitchFamily="18" charset="0"/>
              </a:rPr>
              <a:t> элемент единого образовательного пространства страны</a:t>
            </a:r>
          </a:p>
          <a:p>
            <a:pPr>
              <a:spcBef>
                <a:spcPts val="900"/>
              </a:spcBef>
            </a:pPr>
            <a:endParaRPr lang="ru-RU" sz="1500" dirty="0">
              <a:solidFill>
                <a:srgbClr val="007F7F"/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spcBef>
                <a:spcPts val="900"/>
              </a:spcBef>
            </a:pPr>
            <a:endParaRPr lang="ru-RU" sz="1500" dirty="0">
              <a:solidFill>
                <a:srgbClr val="007F7F"/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spcBef>
                <a:spcPts val="900"/>
              </a:spcBef>
            </a:pPr>
            <a:endParaRPr lang="ru-RU" sz="1500" dirty="0">
              <a:solidFill>
                <a:srgbClr val="007F7F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7176" name="Прямоугольник 9"/>
          <p:cNvSpPr>
            <a:spLocks noChangeArrowheads="1"/>
          </p:cNvSpPr>
          <p:nvPr/>
        </p:nvSpPr>
        <p:spPr bwMode="auto">
          <a:xfrm>
            <a:off x="841773" y="901304"/>
            <a:ext cx="7797403" cy="5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ru-RU" b="1">
                <a:latin typeface="Calibri" pitchFamily="34" charset="0"/>
                <a:cs typeface="Times New Roman" pitchFamily="18" charset="0"/>
              </a:rPr>
              <a:t>НАЦИОНАЛЬНАЯ СИСТЕМА ПРОФЕССИОНАЛЬНОГО РОСТА ПЕДАГОГИЧЕСКИХ РАБОТНИКОВ (СМЫСЛЫ</a:t>
            </a:r>
            <a:r>
              <a:rPr lang="ru-RU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)</a:t>
            </a:r>
            <a:endParaRPr lang="ru-RU"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31106" y="1385888"/>
            <a:ext cx="2281238" cy="114646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lIns="68580" tIns="34290" rIns="68580" bIns="34290">
            <a:spAutoFit/>
          </a:bodyPr>
          <a:lstStyle/>
          <a:p>
            <a:pPr algn="just">
              <a:spcBef>
                <a:spcPts val="900"/>
              </a:spcBef>
            </a:pPr>
            <a:r>
              <a:rPr lang="ru-RU" dirty="0">
                <a:latin typeface="Calibri" pitchFamily="34" charset="0"/>
                <a:cs typeface="Times New Roman" pitchFamily="18" charset="0"/>
              </a:rPr>
              <a:t>Государственная гарантия возможности профессионального развития и поддержки педагога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833813" y="1463279"/>
            <a:ext cx="2294335" cy="71558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lIns="68580" tIns="34290" rIns="68580" bIns="34290">
            <a:spAutoFit/>
          </a:bodyPr>
          <a:lstStyle/>
          <a:p>
            <a:pPr algn="just">
              <a:spcBef>
                <a:spcPts val="900"/>
              </a:spcBef>
            </a:pPr>
            <a:r>
              <a:rPr lang="ru-RU" dirty="0">
                <a:latin typeface="Calibri" pitchFamily="34" charset="0"/>
                <a:cs typeface="Times New Roman" pitchFamily="18" charset="0"/>
              </a:rPr>
              <a:t>Важнейший механизм повышения качества образования</a:t>
            </a:r>
          </a:p>
        </p:txBody>
      </p:sp>
      <p:sp>
        <p:nvSpPr>
          <p:cNvPr id="16" name="Полилиния 15"/>
          <p:cNvSpPr/>
          <p:nvPr/>
        </p:nvSpPr>
        <p:spPr>
          <a:xfrm>
            <a:off x="1333500" y="3899297"/>
            <a:ext cx="1052513" cy="757238"/>
          </a:xfrm>
          <a:custGeom>
            <a:avLst/>
            <a:gdLst>
              <a:gd name="connsiteX0" fmla="*/ 0 w 1537684"/>
              <a:gd name="connsiteY0" fmla="*/ 0 h 1347870"/>
              <a:gd name="connsiteX1" fmla="*/ 1537684 w 1537684"/>
              <a:gd name="connsiteY1" fmla="*/ 0 h 1347870"/>
              <a:gd name="connsiteX2" fmla="*/ 1537684 w 1537684"/>
              <a:gd name="connsiteY2" fmla="*/ 1347870 h 1347870"/>
              <a:gd name="connsiteX3" fmla="*/ 0 w 1537684"/>
              <a:gd name="connsiteY3" fmla="*/ 1347870 h 1347870"/>
              <a:gd name="connsiteX4" fmla="*/ 0 w 1537684"/>
              <a:gd name="connsiteY4" fmla="*/ 0 h 1347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7684" h="1347870">
                <a:moveTo>
                  <a:pt x="0" y="0"/>
                </a:moveTo>
                <a:lnTo>
                  <a:pt x="1537684" y="0"/>
                </a:lnTo>
                <a:lnTo>
                  <a:pt x="1537684" y="1347870"/>
                </a:lnTo>
                <a:lnTo>
                  <a:pt x="0" y="134787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1435" tIns="51435" rIns="51435" bIns="51435"/>
          <a:lstStyle/>
          <a:p>
            <a:pPr defTabSz="600075">
              <a:lnSpc>
                <a:spcPct val="90000"/>
              </a:lnSpc>
              <a:spcAft>
                <a:spcPct val="35000"/>
              </a:spcAft>
            </a:pPr>
            <a:r>
              <a:rPr lang="ru-RU" sz="1500" dirty="0">
                <a:solidFill>
                  <a:schemeClr val="tx1"/>
                </a:solidFill>
                <a:cs typeface="Times New Roman" pitchFamily="18" charset="0"/>
              </a:rPr>
              <a:t>Ученик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32991" y="3123603"/>
            <a:ext cx="724700" cy="714197"/>
          </a:xfrm>
          <a:prstGeom prst="rect">
            <a:avLst/>
          </a:prstGeom>
        </p:spPr>
      </p:pic>
      <p:pic>
        <p:nvPicPr>
          <p:cNvPr id="18" name="Picture 2" descr="https://image.flaticon.com/icons/png/512/46/46955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2793190" y="3089902"/>
            <a:ext cx="681104" cy="726794"/>
          </a:xfrm>
          <a:prstGeom prst="rect">
            <a:avLst/>
          </a:prstGeom>
          <a:noFill/>
          <a:extLst/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l="11879" t="9303" r="8976" b="11784"/>
          <a:stretch/>
        </p:blipFill>
        <p:spPr>
          <a:xfrm>
            <a:off x="4198392" y="3271285"/>
            <a:ext cx="705001" cy="520001"/>
          </a:xfrm>
          <a:prstGeom prst="rect">
            <a:avLst/>
          </a:prstGeom>
        </p:spPr>
      </p:pic>
      <p:pic>
        <p:nvPicPr>
          <p:cNvPr id="20" name="Picture 14" descr="https://image.flaticon.com/icons/png/512/522/522510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7136832" y="3249849"/>
            <a:ext cx="590996" cy="590996"/>
          </a:xfrm>
          <a:prstGeom prst="rect">
            <a:avLst/>
          </a:prstGeom>
          <a:noFill/>
          <a:extLst/>
        </p:spPr>
      </p:pic>
      <p:pic>
        <p:nvPicPr>
          <p:cNvPr id="21" name="Picture 16" descr="https://image.flaticon.com/icons/png/512/29/29302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6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5461997" y="3249849"/>
            <a:ext cx="666242" cy="666242"/>
          </a:xfrm>
          <a:prstGeom prst="rect">
            <a:avLst/>
          </a:prstGeom>
          <a:noFill/>
          <a:extLst/>
        </p:spPr>
      </p:pic>
      <p:sp>
        <p:nvSpPr>
          <p:cNvPr id="7185" name="Прямоугольник 21"/>
          <p:cNvSpPr>
            <a:spLocks noChangeArrowheads="1"/>
          </p:cNvSpPr>
          <p:nvPr/>
        </p:nvSpPr>
        <p:spPr bwMode="auto">
          <a:xfrm>
            <a:off x="3845719" y="4436269"/>
            <a:ext cx="2070497" cy="484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ru-RU" sz="2700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АДРЕСНОСТЬ</a:t>
            </a:r>
            <a:endParaRPr lang="ru-RU" sz="2700" dirty="0">
              <a:latin typeface="Calibri" pitchFamily="34" charset="0"/>
            </a:endParaRPr>
          </a:p>
        </p:txBody>
      </p:sp>
      <p:sp>
        <p:nvSpPr>
          <p:cNvPr id="23" name="Полилиния 22"/>
          <p:cNvSpPr/>
          <p:nvPr/>
        </p:nvSpPr>
        <p:spPr>
          <a:xfrm>
            <a:off x="6576822" y="3916090"/>
            <a:ext cx="1670638" cy="758429"/>
          </a:xfrm>
          <a:custGeom>
            <a:avLst/>
            <a:gdLst>
              <a:gd name="connsiteX0" fmla="*/ 0 w 2679337"/>
              <a:gd name="connsiteY0" fmla="*/ 0 h 1347870"/>
              <a:gd name="connsiteX1" fmla="*/ 2679337 w 2679337"/>
              <a:gd name="connsiteY1" fmla="*/ 0 h 1347870"/>
              <a:gd name="connsiteX2" fmla="*/ 2679337 w 2679337"/>
              <a:gd name="connsiteY2" fmla="*/ 1347870 h 1347870"/>
              <a:gd name="connsiteX3" fmla="*/ 0 w 2679337"/>
              <a:gd name="connsiteY3" fmla="*/ 1347870 h 1347870"/>
              <a:gd name="connsiteX4" fmla="*/ 0 w 2679337"/>
              <a:gd name="connsiteY4" fmla="*/ 0 h 1347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9337" h="1347870">
                <a:moveTo>
                  <a:pt x="0" y="0"/>
                </a:moveTo>
                <a:lnTo>
                  <a:pt x="2679337" y="0"/>
                </a:lnTo>
                <a:lnTo>
                  <a:pt x="2679337" y="1347870"/>
                </a:lnTo>
                <a:lnTo>
                  <a:pt x="0" y="134787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1435" tIns="51435" rIns="51435" bIns="51435"/>
          <a:lstStyle/>
          <a:p>
            <a:pPr algn="ctr" defTabSz="600075">
              <a:lnSpc>
                <a:spcPct val="90000"/>
              </a:lnSpc>
              <a:spcAft>
                <a:spcPct val="35000"/>
              </a:spcAft>
            </a:pPr>
            <a:r>
              <a:rPr lang="ru-RU" sz="1200" dirty="0">
                <a:solidFill>
                  <a:schemeClr val="tx1"/>
                </a:solidFill>
                <a:cs typeface="Times New Roman" pitchFamily="18" charset="0"/>
              </a:rPr>
              <a:t>Руководитель общеобразовательной организации</a:t>
            </a:r>
          </a:p>
        </p:txBody>
      </p:sp>
      <p:sp>
        <p:nvSpPr>
          <p:cNvPr id="24" name="Полилиния 23"/>
          <p:cNvSpPr/>
          <p:nvPr/>
        </p:nvSpPr>
        <p:spPr>
          <a:xfrm>
            <a:off x="5468541" y="3915966"/>
            <a:ext cx="923925" cy="758428"/>
          </a:xfrm>
          <a:custGeom>
            <a:avLst/>
            <a:gdLst>
              <a:gd name="connsiteX0" fmla="*/ 0 w 1537684"/>
              <a:gd name="connsiteY0" fmla="*/ 0 h 1347870"/>
              <a:gd name="connsiteX1" fmla="*/ 1537684 w 1537684"/>
              <a:gd name="connsiteY1" fmla="*/ 0 h 1347870"/>
              <a:gd name="connsiteX2" fmla="*/ 1537684 w 1537684"/>
              <a:gd name="connsiteY2" fmla="*/ 1347870 h 1347870"/>
              <a:gd name="connsiteX3" fmla="*/ 0 w 1537684"/>
              <a:gd name="connsiteY3" fmla="*/ 1347870 h 1347870"/>
              <a:gd name="connsiteX4" fmla="*/ 0 w 1537684"/>
              <a:gd name="connsiteY4" fmla="*/ 0 h 1347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7684" h="1347870">
                <a:moveTo>
                  <a:pt x="0" y="0"/>
                </a:moveTo>
                <a:lnTo>
                  <a:pt x="1537684" y="0"/>
                </a:lnTo>
                <a:lnTo>
                  <a:pt x="1537684" y="1347870"/>
                </a:lnTo>
                <a:lnTo>
                  <a:pt x="0" y="134787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1435" tIns="51435" rIns="51435" bIns="51435"/>
          <a:lstStyle/>
          <a:p>
            <a:pPr algn="ctr" defTabSz="600075">
              <a:lnSpc>
                <a:spcPct val="90000"/>
              </a:lnSpc>
              <a:spcAft>
                <a:spcPct val="35000"/>
              </a:spcAft>
            </a:pPr>
            <a:r>
              <a:rPr lang="ru-RU" sz="1500" dirty="0">
                <a:solidFill>
                  <a:schemeClr val="tx1"/>
                </a:solidFill>
                <a:cs typeface="Times New Roman" pitchFamily="18" charset="0"/>
              </a:rPr>
              <a:t>Учитель</a:t>
            </a:r>
          </a:p>
        </p:txBody>
      </p:sp>
      <p:sp>
        <p:nvSpPr>
          <p:cNvPr id="25" name="Полилиния 24"/>
          <p:cNvSpPr/>
          <p:nvPr/>
        </p:nvSpPr>
        <p:spPr>
          <a:xfrm>
            <a:off x="4007644" y="3815953"/>
            <a:ext cx="1135856" cy="757238"/>
          </a:xfrm>
          <a:custGeom>
            <a:avLst/>
            <a:gdLst>
              <a:gd name="connsiteX0" fmla="*/ 0 w 1537684"/>
              <a:gd name="connsiteY0" fmla="*/ 0 h 1347870"/>
              <a:gd name="connsiteX1" fmla="*/ 1537684 w 1537684"/>
              <a:gd name="connsiteY1" fmla="*/ 0 h 1347870"/>
              <a:gd name="connsiteX2" fmla="*/ 1537684 w 1537684"/>
              <a:gd name="connsiteY2" fmla="*/ 1347870 h 1347870"/>
              <a:gd name="connsiteX3" fmla="*/ 0 w 1537684"/>
              <a:gd name="connsiteY3" fmla="*/ 1347870 h 1347870"/>
              <a:gd name="connsiteX4" fmla="*/ 0 w 1537684"/>
              <a:gd name="connsiteY4" fmla="*/ 0 h 1347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7684" h="1347870">
                <a:moveTo>
                  <a:pt x="0" y="0"/>
                </a:moveTo>
                <a:lnTo>
                  <a:pt x="1537684" y="0"/>
                </a:lnTo>
                <a:lnTo>
                  <a:pt x="1537684" y="1347870"/>
                </a:lnTo>
                <a:lnTo>
                  <a:pt x="0" y="134787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1435" tIns="51435" rIns="51435" bIns="51435"/>
          <a:lstStyle/>
          <a:p>
            <a:pPr algn="ctr" defTabSz="600075">
              <a:lnSpc>
                <a:spcPct val="90000"/>
              </a:lnSpc>
              <a:spcAft>
                <a:spcPct val="35000"/>
              </a:spcAft>
            </a:pPr>
            <a:r>
              <a:rPr lang="ru-RU" sz="1500" dirty="0">
                <a:solidFill>
                  <a:schemeClr val="tx1"/>
                </a:solidFill>
                <a:cs typeface="Times New Roman" pitchFamily="18" charset="0"/>
              </a:rPr>
              <a:t>Молодой</a:t>
            </a:r>
            <a:r>
              <a:rPr lang="ru-RU" sz="1800" b="1" dirty="0">
                <a:solidFill>
                  <a:schemeClr val="tx1"/>
                </a:solidFill>
                <a:ea typeface="Roboto"/>
                <a:cs typeface="Roboto"/>
              </a:rPr>
              <a:t> </a:t>
            </a:r>
            <a:r>
              <a:rPr lang="ru-RU" sz="1500" dirty="0">
                <a:solidFill>
                  <a:schemeClr val="tx1"/>
                </a:solidFill>
                <a:cs typeface="Times New Roman" pitchFamily="18" charset="0"/>
              </a:rPr>
              <a:t>специалист</a:t>
            </a:r>
          </a:p>
        </p:txBody>
      </p:sp>
      <p:sp>
        <p:nvSpPr>
          <p:cNvPr id="26" name="Полилиния 25"/>
          <p:cNvSpPr/>
          <p:nvPr/>
        </p:nvSpPr>
        <p:spPr>
          <a:xfrm>
            <a:off x="2677716" y="3877866"/>
            <a:ext cx="1023938" cy="758428"/>
          </a:xfrm>
          <a:custGeom>
            <a:avLst/>
            <a:gdLst>
              <a:gd name="connsiteX0" fmla="*/ 0 w 1537684"/>
              <a:gd name="connsiteY0" fmla="*/ 0 h 1347870"/>
              <a:gd name="connsiteX1" fmla="*/ 1537684 w 1537684"/>
              <a:gd name="connsiteY1" fmla="*/ 0 h 1347870"/>
              <a:gd name="connsiteX2" fmla="*/ 1537684 w 1537684"/>
              <a:gd name="connsiteY2" fmla="*/ 1347870 h 1347870"/>
              <a:gd name="connsiteX3" fmla="*/ 0 w 1537684"/>
              <a:gd name="connsiteY3" fmla="*/ 1347870 h 1347870"/>
              <a:gd name="connsiteX4" fmla="*/ 0 w 1537684"/>
              <a:gd name="connsiteY4" fmla="*/ 0 h 1347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7684" h="1347870">
                <a:moveTo>
                  <a:pt x="0" y="0"/>
                </a:moveTo>
                <a:lnTo>
                  <a:pt x="1537684" y="0"/>
                </a:lnTo>
                <a:lnTo>
                  <a:pt x="1537684" y="1347870"/>
                </a:lnTo>
                <a:lnTo>
                  <a:pt x="0" y="134787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1435" tIns="51435" rIns="51435" bIns="51435"/>
          <a:lstStyle/>
          <a:p>
            <a:pPr algn="ctr" defTabSz="600075">
              <a:lnSpc>
                <a:spcPct val="90000"/>
              </a:lnSpc>
              <a:spcAft>
                <a:spcPct val="35000"/>
              </a:spcAft>
            </a:pPr>
            <a:r>
              <a:rPr lang="ru-RU" sz="1500" dirty="0">
                <a:solidFill>
                  <a:schemeClr val="tx1"/>
                </a:solidFill>
                <a:cs typeface="Times New Roman" pitchFamily="18" charset="0"/>
              </a:rPr>
              <a:t>Студент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028700" y="3240881"/>
            <a:ext cx="7218760" cy="1101329"/>
          </a:xfrm>
          <a:prstGeom prst="rect">
            <a:avLst/>
          </a:prstGeom>
          <a:noFill/>
          <a:ln w="19050">
            <a:solidFill>
              <a:srgbClr val="9DC3E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40" name="Picture 2" descr="Компьютерные Иконки Vecteur, графика PNG | HotPNG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chemeClr val="tx2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871770" y="1463561"/>
            <a:ext cx="359153" cy="292261"/>
          </a:xfrm>
          <a:prstGeom prst="rect">
            <a:avLst/>
          </a:prstGeom>
          <a:noFill/>
          <a:extLst/>
        </p:spPr>
      </p:pic>
      <p:pic>
        <p:nvPicPr>
          <p:cNvPr id="41" name="Picture 2" descr="Компьютерные Иконки Vecteur, графика PNG | HotPNG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chemeClr val="tx2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3521876" y="1463561"/>
            <a:ext cx="359153" cy="292261"/>
          </a:xfrm>
          <a:prstGeom prst="rect">
            <a:avLst/>
          </a:prstGeom>
          <a:noFill/>
          <a:extLst/>
        </p:spPr>
      </p:pic>
      <p:pic>
        <p:nvPicPr>
          <p:cNvPr id="42" name="Picture 2" descr="Компьютерные Иконки Vecteur, графика PNG | HotPNG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chemeClr val="tx2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6128239" y="1463561"/>
            <a:ext cx="359153" cy="292261"/>
          </a:xfrm>
          <a:prstGeom prst="rect">
            <a:avLst/>
          </a:prstGeom>
          <a:noFill/>
          <a:ex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/>
          </p:cNvPr>
          <p:cNvSpPr/>
          <p:nvPr/>
        </p:nvSpPr>
        <p:spPr>
          <a:xfrm>
            <a:off x="8028385" y="4674394"/>
            <a:ext cx="610790" cy="153591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" name="Rectangle 4">
            <a:extLst/>
          </p:cNvPr>
          <p:cNvSpPr/>
          <p:nvPr/>
        </p:nvSpPr>
        <p:spPr>
          <a:xfrm>
            <a:off x="841773" y="292894"/>
            <a:ext cx="1372790" cy="154781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8196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8385" y="292894"/>
            <a:ext cx="727472" cy="388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>
            <a:extLst/>
          </p:cNvPr>
          <p:cNvSpPr txBox="1"/>
          <p:nvPr/>
        </p:nvSpPr>
        <p:spPr>
          <a:xfrm>
            <a:off x="731044" y="740569"/>
            <a:ext cx="4299347" cy="654025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>
              <a:defRPr/>
            </a:pPr>
            <a:endParaRPr lang="ru-RU" sz="38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8198" name="TextBox 8"/>
          <p:cNvSpPr txBox="1">
            <a:spLocks noChangeArrowheads="1"/>
          </p:cNvSpPr>
          <p:nvPr/>
        </p:nvSpPr>
        <p:spPr bwMode="auto">
          <a:xfrm>
            <a:off x="747713" y="1463279"/>
            <a:ext cx="2764631" cy="53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endParaRPr lang="ru-RU" sz="3000" b="1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8199" name="TextBox 10"/>
          <p:cNvSpPr txBox="1">
            <a:spLocks noChangeArrowheads="1"/>
          </p:cNvSpPr>
          <p:nvPr/>
        </p:nvSpPr>
        <p:spPr bwMode="auto">
          <a:xfrm>
            <a:off x="747712" y="2135981"/>
            <a:ext cx="6338888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endParaRPr lang="ru-RU" sz="150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980135" y="205979"/>
            <a:ext cx="3717131" cy="704850"/>
          </a:xfrm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ru-RU" sz="3000" b="1" spc="225" dirty="0">
                <a:latin typeface="+mn-lt"/>
                <a:ea typeface="Roboto Medium" panose="02000000000000000000" pitchFamily="2" charset="0"/>
                <a:cs typeface="Roboto Medium" panose="02000000000000000000" pitchFamily="2" charset="0"/>
              </a:rPr>
              <a:t>УЧЕНИК</a:t>
            </a:r>
            <a:br>
              <a:rPr lang="en-US" sz="2400" dirty="0">
                <a:latin typeface="+mn-lt"/>
                <a:ea typeface="Roboto Medium" panose="02000000000000000000" pitchFamily="2" charset="0"/>
                <a:cs typeface="Roboto Medium" panose="02000000000000000000" pitchFamily="2" charset="0"/>
              </a:rPr>
            </a:br>
            <a:endParaRPr lang="ru-RU" sz="2400" b="1" dirty="0">
              <a:latin typeface="+mn-lt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41773" y="601266"/>
            <a:ext cx="7797403" cy="50013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lIns="68580" tIns="34290" rIns="68580" bIns="34290">
            <a:spAutoFit/>
          </a:bodyPr>
          <a:lstStyle/>
          <a:p>
            <a:pPr algn="ctr">
              <a:defRPr/>
            </a:pPr>
            <a:r>
              <a:rPr lang="ru-RU" b="1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ВОЗМОЖНОСТИ ПРОФЕССИОНАЛЬНОГО САМООПРЕДЕЛЕНИЯ  И ПРЕДПРОФЕССИОНАЛЬНОГО РАЗВИТИЯ 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5197" y="1294209"/>
            <a:ext cx="8586215" cy="3777957"/>
          </a:xfrm>
          <a:prstGeom prst="rect">
            <a:avLst/>
          </a:prstGeom>
          <a:solidFill>
            <a:schemeClr val="tx1"/>
          </a:solidFill>
        </p:spPr>
        <p:txBody>
          <a:bodyPr wrap="square" lIns="68580" tIns="34290" rIns="68580" bIns="34290">
            <a:spAutoFit/>
          </a:bodyPr>
          <a:lstStyle/>
          <a:p>
            <a:pPr algn="just">
              <a:buClr>
                <a:srgbClr val="373C59"/>
              </a:buClr>
              <a:defRPr/>
            </a:pPr>
            <a:r>
              <a:rPr lang="ru-RU" sz="1700" dirty="0">
                <a:solidFill>
                  <a:schemeClr val="bg1"/>
                </a:solidFill>
                <a:ea typeface="Roboto Medium" panose="02000000000000000000" pitchFamily="2" charset="0"/>
                <a:cs typeface="Roboto Medium" panose="02000000000000000000" pitchFamily="2" charset="0"/>
              </a:rPr>
              <a:t>Ранняя </a:t>
            </a:r>
            <a:r>
              <a:rPr lang="ru-RU" sz="1700" dirty="0" err="1">
                <a:solidFill>
                  <a:schemeClr val="bg1"/>
                </a:solidFill>
                <a:ea typeface="Roboto Medium" panose="02000000000000000000" pitchFamily="2" charset="0"/>
                <a:cs typeface="Roboto Medium" panose="02000000000000000000" pitchFamily="2" charset="0"/>
              </a:rPr>
              <a:t>предпрофессиональная</a:t>
            </a:r>
            <a:r>
              <a:rPr lang="ru-RU" sz="1700" dirty="0">
                <a:solidFill>
                  <a:schemeClr val="bg1"/>
                </a:solidFill>
                <a:ea typeface="Roboto Medium" panose="02000000000000000000" pitchFamily="2" charset="0"/>
                <a:cs typeface="Roboto Medium" panose="02000000000000000000" pitchFamily="2" charset="0"/>
              </a:rPr>
              <a:t> ориентация </a:t>
            </a:r>
            <a:r>
              <a:rPr lang="ru-RU" sz="1700" dirty="0">
                <a:solidFill>
                  <a:schemeClr val="bg1"/>
                </a:solidFill>
                <a:ea typeface="Roboto Light" panose="02000000000000000000" pitchFamily="2" charset="0"/>
                <a:cs typeface="Roboto Light" panose="02000000000000000000" pitchFamily="2" charset="0"/>
              </a:rPr>
              <a:t>в рамках воспитательной работы образовательной организации</a:t>
            </a:r>
          </a:p>
          <a:p>
            <a:pPr algn="just">
              <a:buClr>
                <a:srgbClr val="373C59"/>
              </a:buClr>
              <a:defRPr/>
            </a:pPr>
            <a:endParaRPr lang="ru-RU" sz="1700" dirty="0">
              <a:solidFill>
                <a:schemeClr val="bg1"/>
              </a:solidFill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algn="just">
              <a:buClr>
                <a:srgbClr val="373C59"/>
              </a:buClr>
              <a:defRPr/>
            </a:pPr>
            <a:r>
              <a:rPr lang="ru-RU" sz="1700" dirty="0">
                <a:solidFill>
                  <a:schemeClr val="bg1"/>
                </a:solidFill>
                <a:ea typeface="Roboto Medium" panose="02000000000000000000" pitchFamily="2" charset="0"/>
                <a:cs typeface="Roboto Medium" panose="02000000000000000000" pitchFamily="2" charset="0"/>
              </a:rPr>
              <a:t>Участие в реализации педагогических/волонтерских проектов, инициативах, </a:t>
            </a:r>
            <a:r>
              <a:rPr lang="ru-RU" sz="1700" dirty="0" err="1">
                <a:solidFill>
                  <a:schemeClr val="bg1"/>
                </a:solidFill>
                <a:ea typeface="Roboto Medium" panose="02000000000000000000" pitchFamily="2" charset="0"/>
                <a:cs typeface="Roboto Medium" panose="02000000000000000000" pitchFamily="2" charset="0"/>
              </a:rPr>
              <a:t>стартапах</a:t>
            </a:r>
            <a:endParaRPr lang="ru-RU" sz="1700" dirty="0">
              <a:solidFill>
                <a:schemeClr val="bg1"/>
              </a:solidFill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just">
              <a:buClr>
                <a:srgbClr val="373C59"/>
              </a:buClr>
              <a:defRPr/>
            </a:pPr>
            <a:endParaRPr lang="ru-RU" sz="1700" dirty="0">
              <a:solidFill>
                <a:schemeClr val="bg1"/>
              </a:solidFill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just">
              <a:buClr>
                <a:srgbClr val="373C59"/>
              </a:buClr>
              <a:defRPr/>
            </a:pPr>
            <a:r>
              <a:rPr lang="ru-RU" sz="1700" b="1" dirty="0">
                <a:solidFill>
                  <a:schemeClr val="bg1"/>
                </a:solidFill>
                <a:latin typeface="Calibri" pitchFamily="34" charset="0"/>
                <a:ea typeface="Roboto Medium"/>
                <a:cs typeface="Roboto Medium"/>
              </a:rPr>
              <a:t>Общение со студентом педагогического университета – </a:t>
            </a:r>
            <a:br>
              <a:rPr lang="ru-RU" sz="1700" b="1" dirty="0">
                <a:solidFill>
                  <a:schemeClr val="bg1"/>
                </a:solidFill>
                <a:latin typeface="Calibri" pitchFamily="34" charset="0"/>
                <a:ea typeface="Roboto Medium"/>
                <a:cs typeface="Roboto Medium"/>
              </a:rPr>
            </a:br>
            <a:r>
              <a:rPr lang="ru-RU" sz="1700" b="1" dirty="0">
                <a:solidFill>
                  <a:schemeClr val="bg1"/>
                </a:solidFill>
                <a:latin typeface="Calibri" pitchFamily="34" charset="0"/>
                <a:ea typeface="Roboto Medium"/>
                <a:cs typeface="Roboto Medium"/>
              </a:rPr>
              <a:t>наставником </a:t>
            </a:r>
            <a:r>
              <a:rPr lang="ru-RU" sz="1800" dirty="0">
                <a:solidFill>
                  <a:schemeClr val="bg1"/>
                </a:solidFill>
                <a:latin typeface="Calibri" pitchFamily="34" charset="0"/>
                <a:ea typeface="Roboto Medium"/>
                <a:cs typeface="Roboto Medium"/>
              </a:rPr>
              <a:t>ученика в классе психолого-педагогического профиля</a:t>
            </a:r>
          </a:p>
          <a:p>
            <a:pPr algn="just">
              <a:buClr>
                <a:srgbClr val="373C59"/>
              </a:buClr>
              <a:defRPr/>
            </a:pPr>
            <a:endParaRPr lang="ru-RU" sz="1700" dirty="0">
              <a:solidFill>
                <a:schemeClr val="bg1"/>
              </a:solidFill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just">
              <a:buClr>
                <a:srgbClr val="373C59"/>
              </a:buClr>
              <a:defRPr/>
            </a:pPr>
            <a:r>
              <a:rPr lang="ru-RU" sz="1700" dirty="0">
                <a:solidFill>
                  <a:schemeClr val="bg1"/>
                </a:solidFill>
                <a:ea typeface="Roboto Medium" panose="02000000000000000000" pitchFamily="2" charset="0"/>
                <a:cs typeface="Roboto Medium" panose="02000000000000000000" pitchFamily="2" charset="0"/>
              </a:rPr>
              <a:t>Получения опыта профессиональных проб в сфере социальной деятельности </a:t>
            </a:r>
            <a:r>
              <a:rPr lang="ru-RU" sz="1700" dirty="0">
                <a:solidFill>
                  <a:schemeClr val="bg1"/>
                </a:solidFill>
                <a:ea typeface="Roboto Light" panose="02000000000000000000" pitchFamily="2" charset="0"/>
                <a:cs typeface="Roboto Light" panose="02000000000000000000" pitchFamily="2" charset="0"/>
              </a:rPr>
              <a:t>(развитие социального интеллекта)</a:t>
            </a:r>
          </a:p>
          <a:p>
            <a:pPr algn="just">
              <a:buClr>
                <a:srgbClr val="373C59"/>
              </a:buClr>
              <a:defRPr/>
            </a:pPr>
            <a:endParaRPr lang="ru-RU" sz="1700" dirty="0">
              <a:solidFill>
                <a:schemeClr val="bg1"/>
              </a:solidFill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just">
              <a:buClr>
                <a:srgbClr val="373C59"/>
              </a:buClr>
              <a:defRPr/>
            </a:pPr>
            <a:r>
              <a:rPr lang="ru-RU" sz="1700" dirty="0">
                <a:solidFill>
                  <a:schemeClr val="bg1"/>
                </a:solidFill>
                <a:ea typeface="Roboto Medium" panose="02000000000000000000" pitchFamily="2" charset="0"/>
                <a:cs typeface="Roboto Medium" panose="02000000000000000000" pitchFamily="2" charset="0"/>
              </a:rPr>
              <a:t>Обучение в </a:t>
            </a:r>
            <a:r>
              <a:rPr lang="ru-RU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Roboto Medium" panose="02000000000000000000" pitchFamily="2" charset="0"/>
                <a:cs typeface="Roboto Medium" panose="02000000000000000000" pitchFamily="2" charset="0"/>
              </a:rPr>
              <a:t>классе психолого-педагогического профиля </a:t>
            </a:r>
            <a:r>
              <a:rPr lang="ru-RU" sz="1700" b="1" dirty="0">
                <a:solidFill>
                  <a:schemeClr val="bg1"/>
                </a:solidFill>
                <a:ea typeface="Roboto Medium" panose="02000000000000000000" pitchFamily="2" charset="0"/>
                <a:cs typeface="Roboto Medium" panose="02000000000000000000" pitchFamily="2" charset="0"/>
              </a:rPr>
              <a:t>при поддержке:</a:t>
            </a:r>
          </a:p>
          <a:p>
            <a:pPr algn="just">
              <a:buClr>
                <a:srgbClr val="373C59"/>
              </a:buClr>
              <a:defRPr/>
            </a:pPr>
            <a:r>
              <a:rPr lang="ru-RU" sz="1700" dirty="0">
                <a:solidFill>
                  <a:schemeClr val="bg1"/>
                </a:solidFill>
              </a:rPr>
              <a:t>– </a:t>
            </a:r>
            <a:r>
              <a:rPr lang="ru-RU" sz="1700" dirty="0">
                <a:solidFill>
                  <a:schemeClr val="bg1"/>
                </a:solidFill>
                <a:ea typeface="Roboto Light" panose="02000000000000000000" pitchFamily="2" charset="0"/>
                <a:cs typeface="Roboto Light" panose="02000000000000000000" pitchFamily="2" charset="0"/>
              </a:rPr>
              <a:t> </a:t>
            </a:r>
            <a:r>
              <a:rPr lang="ru-RU" sz="1800" b="1" dirty="0">
                <a:solidFill>
                  <a:schemeClr val="bg1"/>
                </a:solidFill>
                <a:ea typeface="Roboto Light" panose="02000000000000000000" pitchFamily="2" charset="0"/>
                <a:cs typeface="Roboto Light" panose="02000000000000000000" pitchFamily="2" charset="0"/>
              </a:rPr>
              <a:t>Центра профессионального мастерства</a:t>
            </a:r>
          </a:p>
          <a:p>
            <a:pPr algn="just">
              <a:buClr>
                <a:srgbClr val="373C59"/>
              </a:buClr>
              <a:defRPr/>
            </a:pPr>
            <a:r>
              <a:rPr lang="ru-RU" sz="1800" b="1" dirty="0">
                <a:solidFill>
                  <a:schemeClr val="bg1"/>
                </a:solidFill>
              </a:rPr>
              <a:t>– </a:t>
            </a:r>
            <a:r>
              <a:rPr lang="ru-RU" sz="1800" b="1" dirty="0">
                <a:solidFill>
                  <a:schemeClr val="bg1"/>
                </a:solidFill>
                <a:ea typeface="Roboto Light" panose="02000000000000000000" pitchFamily="2" charset="0"/>
                <a:cs typeface="Roboto Light" panose="02000000000000000000" pitchFamily="2" charset="0"/>
              </a:rPr>
              <a:t> Института развития образования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/>
          </p:cNvPr>
          <p:cNvSpPr/>
          <p:nvPr/>
        </p:nvSpPr>
        <p:spPr>
          <a:xfrm>
            <a:off x="8028385" y="4674394"/>
            <a:ext cx="610790" cy="153591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" name="Rectangle 4">
            <a:extLst/>
          </p:cNvPr>
          <p:cNvSpPr/>
          <p:nvPr/>
        </p:nvSpPr>
        <p:spPr>
          <a:xfrm>
            <a:off x="841773" y="447675"/>
            <a:ext cx="1372790" cy="153591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10244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11703" y="447675"/>
            <a:ext cx="727472" cy="388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Box 8"/>
          <p:cNvSpPr txBox="1">
            <a:spLocks noChangeArrowheads="1"/>
          </p:cNvSpPr>
          <p:nvPr/>
        </p:nvSpPr>
        <p:spPr bwMode="auto">
          <a:xfrm>
            <a:off x="747713" y="1463279"/>
            <a:ext cx="2764631" cy="53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endParaRPr lang="ru-RU" sz="3000" b="1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0246" name="TextBox 10"/>
          <p:cNvSpPr txBox="1">
            <a:spLocks noChangeArrowheads="1"/>
          </p:cNvSpPr>
          <p:nvPr/>
        </p:nvSpPr>
        <p:spPr bwMode="auto">
          <a:xfrm>
            <a:off x="747712" y="2135981"/>
            <a:ext cx="6338888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endParaRPr lang="ru-RU" sz="150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26594" y="447675"/>
            <a:ext cx="2901554" cy="43815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ctr">
              <a:defRPr/>
            </a:pPr>
            <a:r>
              <a:rPr lang="ru-RU" sz="2400" b="1" spc="225" dirty="0">
                <a:ea typeface="Roboto Medium" panose="02000000000000000000" pitchFamily="2" charset="0"/>
                <a:cs typeface="Roboto Medium" panose="02000000000000000000" pitchFamily="2" charset="0"/>
              </a:rPr>
              <a:t>СТУДЕНТ</a:t>
            </a:r>
            <a:endParaRPr lang="ru-RU" sz="2400" dirty="0"/>
          </a:p>
        </p:txBody>
      </p:sp>
      <p:sp>
        <p:nvSpPr>
          <p:cNvPr id="10248" name="Прямоугольник 11"/>
          <p:cNvSpPr>
            <a:spLocks noChangeArrowheads="1"/>
          </p:cNvSpPr>
          <p:nvPr/>
        </p:nvSpPr>
        <p:spPr bwMode="auto">
          <a:xfrm>
            <a:off x="841773" y="885825"/>
            <a:ext cx="7797403" cy="28469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ru-RU" b="1">
                <a:latin typeface="Roboto Light"/>
                <a:ea typeface="Roboto Light"/>
                <a:cs typeface="Roboto Light"/>
              </a:rPr>
              <a:t>ВОЗМОЖНОСТИ ПРОФЕССИОНАЛЬНОГО РАЗВИТИЯ И РОСТА</a:t>
            </a:r>
            <a:endParaRPr lang="ru-RU">
              <a:latin typeface="Calibri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47713" y="1353741"/>
            <a:ext cx="7891463" cy="2839239"/>
          </a:xfrm>
          <a:prstGeom prst="rect">
            <a:avLst/>
          </a:prstGeom>
          <a:solidFill>
            <a:schemeClr val="tx1"/>
          </a:solidFill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ts val="1650"/>
              </a:lnSpc>
              <a:spcBef>
                <a:spcPts val="450"/>
              </a:spcBef>
              <a:spcAft>
                <a:spcPts val="1350"/>
              </a:spcAft>
              <a:buClr>
                <a:srgbClr val="373C59"/>
              </a:buClr>
              <a:defRPr/>
            </a:pPr>
            <a:r>
              <a:rPr lang="ru-RU" dirty="0">
                <a:solidFill>
                  <a:schemeClr val="bg1"/>
                </a:solidFill>
                <a:latin typeface="+mn-lt"/>
                <a:ea typeface="Roboto Medium" panose="02000000000000000000" pitchFamily="2" charset="0"/>
                <a:cs typeface="Roboto Medium" panose="02000000000000000000" pitchFamily="2" charset="0"/>
              </a:rPr>
              <a:t>Получение обновленного педагогического образования </a:t>
            </a:r>
            <a:r>
              <a:rPr lang="ru-RU" dirty="0">
                <a:solidFill>
                  <a:schemeClr val="bg1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rPr>
              <a:t>(модернизация содержания педагогического образования путём приведения в соответствие с требованиями ФГОС общего образования и профессионального стандарта)</a:t>
            </a:r>
          </a:p>
          <a:p>
            <a:pPr algn="just">
              <a:lnSpc>
                <a:spcPts val="1650"/>
              </a:lnSpc>
              <a:spcBef>
                <a:spcPts val="450"/>
              </a:spcBef>
              <a:spcAft>
                <a:spcPts val="1350"/>
              </a:spcAft>
              <a:buClr>
                <a:srgbClr val="373C59"/>
              </a:buClr>
              <a:defRPr/>
            </a:pPr>
            <a:r>
              <a:rPr lang="ru-RU" dirty="0">
                <a:solidFill>
                  <a:schemeClr val="bg1"/>
                </a:solidFill>
                <a:latin typeface="+mn-lt"/>
                <a:ea typeface="Roboto Medium" panose="02000000000000000000" pitchFamily="2" charset="0"/>
                <a:cs typeface="Roboto Medium" panose="02000000000000000000" pitchFamily="2" charset="0"/>
              </a:rPr>
              <a:t>Участие в педагогической практике </a:t>
            </a:r>
            <a:r>
              <a:rPr lang="ru-RU" dirty="0">
                <a:solidFill>
                  <a:schemeClr val="bg1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rPr>
              <a:t>(с первого курса на площадках базовых «сильных» школ) за счет модульного построения ОПОП (профессионально-ориентированные модули с обязательным практическим элементом)</a:t>
            </a:r>
          </a:p>
          <a:p>
            <a:pPr algn="just">
              <a:lnSpc>
                <a:spcPts val="1650"/>
              </a:lnSpc>
              <a:spcBef>
                <a:spcPts val="450"/>
              </a:spcBef>
              <a:spcAft>
                <a:spcPts val="1350"/>
              </a:spcAft>
              <a:buClr>
                <a:srgbClr val="373C59"/>
              </a:buClr>
              <a:defRPr/>
            </a:pPr>
            <a:r>
              <a:rPr lang="ru-RU" dirty="0">
                <a:solidFill>
                  <a:schemeClr val="bg1"/>
                </a:solidFill>
                <a:latin typeface="+mn-lt"/>
                <a:ea typeface="Roboto Medium" panose="02000000000000000000" pitchFamily="2" charset="0"/>
                <a:cs typeface="Roboto Medium" panose="02000000000000000000" pitchFamily="2" charset="0"/>
              </a:rPr>
              <a:t>Участие в волонтерской деятельности, способствующей личностному и профессиональному становлению </a:t>
            </a:r>
            <a:r>
              <a:rPr lang="ru-RU" dirty="0">
                <a:solidFill>
                  <a:schemeClr val="bg1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rPr>
              <a:t>(ассистент учителя, руководитель кружка, цифровой волонтер и пр.)</a:t>
            </a:r>
          </a:p>
          <a:p>
            <a:pPr algn="just">
              <a:lnSpc>
                <a:spcPts val="1650"/>
              </a:lnSpc>
              <a:spcBef>
                <a:spcPts val="450"/>
              </a:spcBef>
              <a:spcAft>
                <a:spcPts val="1350"/>
              </a:spcAft>
              <a:buClr>
                <a:srgbClr val="373C59"/>
              </a:buClr>
              <a:defRPr/>
            </a:pPr>
            <a:endParaRPr lang="ru-RU" dirty="0">
              <a:solidFill>
                <a:schemeClr val="bg2">
                  <a:lumMod val="50000"/>
                </a:schemeClr>
              </a:solidFill>
              <a:latin typeface="+mn-lt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/>
          </p:cNvPr>
          <p:cNvSpPr/>
          <p:nvPr/>
        </p:nvSpPr>
        <p:spPr>
          <a:xfrm>
            <a:off x="8028385" y="4674394"/>
            <a:ext cx="610790" cy="153591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" name="Rectangle 4">
            <a:extLst/>
          </p:cNvPr>
          <p:cNvSpPr/>
          <p:nvPr/>
        </p:nvSpPr>
        <p:spPr>
          <a:xfrm>
            <a:off x="841773" y="447675"/>
            <a:ext cx="1372790" cy="153591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12292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11703" y="447675"/>
            <a:ext cx="727472" cy="388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2664619" y="835819"/>
            <a:ext cx="4572000" cy="654025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defRPr/>
            </a:pPr>
            <a:r>
              <a:rPr lang="ru-RU" sz="2400" b="1" spc="225" dirty="0">
                <a:ea typeface="Roboto Medium" panose="02000000000000000000" pitchFamily="2" charset="0"/>
                <a:cs typeface="Roboto Medium" panose="02000000000000000000" pitchFamily="2" charset="0"/>
              </a:rPr>
              <a:t>«МОЛОДОЙ СПЕЦИАЛИСТ»</a:t>
            </a:r>
            <a:br>
              <a:rPr lang="ru-RU" sz="2100" spc="225" dirty="0">
                <a:ea typeface="Roboto Medium" panose="02000000000000000000" pitchFamily="2" charset="0"/>
                <a:cs typeface="Roboto Medium" panose="02000000000000000000" pitchFamily="2" charset="0"/>
              </a:rPr>
            </a:br>
            <a:r>
              <a:rPr lang="ru-RU" dirty="0">
                <a:latin typeface="+mn-lt"/>
                <a:ea typeface="Roboto Medium" panose="02000000000000000000" pitchFamily="2" charset="0"/>
                <a:cs typeface="Roboto Medium" panose="02000000000000000000" pitchFamily="2" charset="0"/>
              </a:rPr>
              <a:t>(впервые приступивший к педагогической деятельности)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12294" name="Прямоугольник 11"/>
          <p:cNvSpPr>
            <a:spLocks noChangeArrowheads="1"/>
          </p:cNvSpPr>
          <p:nvPr/>
        </p:nvSpPr>
        <p:spPr bwMode="auto">
          <a:xfrm>
            <a:off x="841773" y="1525191"/>
            <a:ext cx="7797403" cy="28469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ru-RU" b="1">
                <a:latin typeface="Calibri" pitchFamily="34" charset="0"/>
                <a:ea typeface="Roboto Light"/>
                <a:cs typeface="Roboto Light"/>
              </a:rPr>
              <a:t>ВОЗМОЖНОСТИ ПРОФЕССИОНАЛЬНОГО РАЗВИТИЯ И РОСТА</a:t>
            </a:r>
            <a:endParaRPr lang="ru-RU">
              <a:latin typeface="Calibri" pitchFamily="34" charset="0"/>
            </a:endParaRPr>
          </a:p>
        </p:txBody>
      </p:sp>
      <p:sp>
        <p:nvSpPr>
          <p:cNvPr id="12295" name="Прямоугольник 12"/>
          <p:cNvSpPr>
            <a:spLocks noChangeArrowheads="1"/>
          </p:cNvSpPr>
          <p:nvPr/>
        </p:nvSpPr>
        <p:spPr bwMode="auto">
          <a:xfrm>
            <a:off x="841773" y="1987153"/>
            <a:ext cx="7797403" cy="207550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ts val="1650"/>
              </a:lnSpc>
              <a:spcBef>
                <a:spcPts val="450"/>
              </a:spcBef>
              <a:spcAft>
                <a:spcPts val="1350"/>
              </a:spcAft>
              <a:buClr>
                <a:srgbClr val="373C59"/>
              </a:buClr>
            </a:pPr>
            <a:r>
              <a:rPr lang="ru-RU" b="1" dirty="0">
                <a:solidFill>
                  <a:schemeClr val="bg1"/>
                </a:solidFill>
                <a:latin typeface="Calibri" pitchFamily="34" charset="0"/>
                <a:ea typeface="Roboto Medium"/>
                <a:cs typeface="Roboto Medium"/>
              </a:rPr>
              <a:t>Профессиональная деятельность при </a:t>
            </a:r>
            <a:r>
              <a:rPr lang="ru-RU" sz="1700" b="1" dirty="0">
                <a:solidFill>
                  <a:schemeClr val="bg1"/>
                </a:solidFill>
                <a:latin typeface="Calibri" pitchFamily="34" charset="0"/>
                <a:ea typeface="Roboto Medium"/>
                <a:cs typeface="Roboto Medium"/>
              </a:rPr>
              <a:t>сопровождении учителя-наставника от школы, либо Центра профессионального мастерства</a:t>
            </a:r>
          </a:p>
          <a:p>
            <a:pPr algn="just">
              <a:lnSpc>
                <a:spcPts val="1650"/>
              </a:lnSpc>
              <a:spcBef>
                <a:spcPts val="450"/>
              </a:spcBef>
              <a:spcAft>
                <a:spcPts val="1350"/>
              </a:spcAft>
              <a:buClr>
                <a:srgbClr val="373C59"/>
              </a:buClr>
            </a:pPr>
            <a:r>
              <a:rPr lang="ru-RU" b="1" dirty="0">
                <a:solidFill>
                  <a:schemeClr val="bg1"/>
                </a:solidFill>
                <a:latin typeface="Calibri" pitchFamily="34" charset="0"/>
                <a:ea typeface="Roboto Light"/>
                <a:cs typeface="Roboto Light"/>
              </a:rPr>
              <a:t>Подготовка к аттестации на соответствие должности учителя (ст. 48 273 ФЗ «Об образовании в Российской Федерации»)</a:t>
            </a:r>
          </a:p>
          <a:p>
            <a:pPr algn="just">
              <a:lnSpc>
                <a:spcPts val="1650"/>
              </a:lnSpc>
              <a:spcBef>
                <a:spcPts val="450"/>
              </a:spcBef>
              <a:spcAft>
                <a:spcPts val="1350"/>
              </a:spcAft>
              <a:buClr>
                <a:srgbClr val="373C59"/>
              </a:buClr>
            </a:pPr>
            <a:br>
              <a:rPr lang="ru-RU" b="1" dirty="0">
                <a:solidFill>
                  <a:schemeClr val="bg1"/>
                </a:solidFill>
                <a:latin typeface="Calibri" pitchFamily="34" charset="0"/>
                <a:ea typeface="Roboto Medium"/>
                <a:cs typeface="Roboto Medium"/>
              </a:rPr>
            </a:br>
            <a:r>
              <a:rPr lang="ru-RU" sz="1700" b="1" dirty="0">
                <a:solidFill>
                  <a:schemeClr val="bg1"/>
                </a:solidFill>
                <a:latin typeface="Calibri" pitchFamily="34" charset="0"/>
                <a:ea typeface="Roboto Medium"/>
                <a:cs typeface="Roboto Medium"/>
              </a:rPr>
              <a:t>Маршрут устранения профессиональных дефицитов (затруднений</a:t>
            </a:r>
            <a:r>
              <a:rPr lang="ru-RU" b="1" dirty="0">
                <a:solidFill>
                  <a:schemeClr val="bg1"/>
                </a:solidFill>
                <a:latin typeface="Calibri" pitchFamily="34" charset="0"/>
                <a:ea typeface="Roboto Medium"/>
                <a:cs typeface="Roboto Medium"/>
              </a:rPr>
              <a:t>), </a:t>
            </a:r>
            <a:r>
              <a:rPr lang="ru-RU" b="1" dirty="0">
                <a:solidFill>
                  <a:schemeClr val="bg1"/>
                </a:solidFill>
                <a:latin typeface="Calibri" pitchFamily="34" charset="0"/>
                <a:ea typeface="Roboto Light"/>
                <a:cs typeface="Roboto Light"/>
              </a:rPr>
              <a:t>выявленных в результате проведения независимой оценки сформированности профессиональных компетенций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/>
          </p:cNvPr>
          <p:cNvSpPr/>
          <p:nvPr/>
        </p:nvSpPr>
        <p:spPr>
          <a:xfrm>
            <a:off x="8028385" y="4674394"/>
            <a:ext cx="610790" cy="153591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" name="Rectangle 4">
            <a:extLst/>
          </p:cNvPr>
          <p:cNvSpPr/>
          <p:nvPr/>
        </p:nvSpPr>
        <p:spPr>
          <a:xfrm>
            <a:off x="841773" y="447675"/>
            <a:ext cx="1372790" cy="153591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13316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11703" y="447675"/>
            <a:ext cx="727472" cy="388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2901554" y="835819"/>
            <a:ext cx="4774406" cy="484585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ctr">
              <a:defRPr/>
            </a:pPr>
            <a:r>
              <a:rPr lang="ru-RU" sz="2700" b="1" spc="225" dirty="0">
                <a:ea typeface="Roboto Medium" panose="02000000000000000000" pitchFamily="2" charset="0"/>
                <a:cs typeface="Roboto Medium" panose="02000000000000000000" pitchFamily="2" charset="0"/>
              </a:rPr>
              <a:t>УЧИТЕЛЬ</a:t>
            </a:r>
            <a:endParaRPr lang="ru-RU" sz="2700" dirty="0"/>
          </a:p>
        </p:txBody>
      </p:sp>
      <p:sp>
        <p:nvSpPr>
          <p:cNvPr id="13318" name="Прямоугольник 11"/>
          <p:cNvSpPr>
            <a:spLocks noChangeArrowheads="1"/>
          </p:cNvSpPr>
          <p:nvPr/>
        </p:nvSpPr>
        <p:spPr bwMode="auto">
          <a:xfrm>
            <a:off x="841772" y="1320404"/>
            <a:ext cx="7933134" cy="28469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ru-RU" b="1">
                <a:latin typeface="Calibri" pitchFamily="34" charset="0"/>
                <a:ea typeface="Roboto Light"/>
                <a:cs typeface="Roboto Light"/>
              </a:rPr>
              <a:t>ВОЗМОЖНОСТИ ПРОФЕССИОНАЛЬНОГО РАЗВИТИЯ И РОСТА</a:t>
            </a:r>
            <a:endParaRPr lang="ru-RU">
              <a:latin typeface="Calibri" pitchFamily="34" charset="0"/>
            </a:endParaRPr>
          </a:p>
        </p:txBody>
      </p:sp>
      <p:sp>
        <p:nvSpPr>
          <p:cNvPr id="13319" name="Прямоугольник 12"/>
          <p:cNvSpPr>
            <a:spLocks noChangeArrowheads="1"/>
          </p:cNvSpPr>
          <p:nvPr/>
        </p:nvSpPr>
        <p:spPr bwMode="auto">
          <a:xfrm>
            <a:off x="841772" y="1619250"/>
            <a:ext cx="7933134" cy="111569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spcAft>
                <a:spcPts val="450"/>
              </a:spcAft>
              <a:buClr>
                <a:srgbClr val="373C59"/>
              </a:buClr>
            </a:pPr>
            <a:r>
              <a:rPr lang="ru-RU" sz="2100" dirty="0">
                <a:solidFill>
                  <a:schemeClr val="bg1"/>
                </a:solidFill>
                <a:latin typeface="Calibri" pitchFamily="34" charset="0"/>
                <a:ea typeface="Roboto Medium"/>
                <a:cs typeface="Roboto Medium"/>
              </a:rPr>
              <a:t>Участие в аттестации </a:t>
            </a:r>
            <a:endParaRPr lang="ru-RU" b="1" dirty="0">
              <a:solidFill>
                <a:schemeClr val="bg1"/>
              </a:solidFill>
              <a:latin typeface="Calibri" pitchFamily="34" charset="0"/>
              <a:ea typeface="Roboto Light"/>
              <a:cs typeface="Roboto Light"/>
            </a:endParaRPr>
          </a:p>
          <a:p>
            <a:pPr algn="just">
              <a:spcAft>
                <a:spcPts val="450"/>
              </a:spcAft>
              <a:buClr>
                <a:srgbClr val="373C59"/>
              </a:buClr>
            </a:pPr>
            <a:r>
              <a:rPr lang="ru-RU" b="1" dirty="0">
                <a:solidFill>
                  <a:schemeClr val="bg1"/>
                </a:solidFill>
                <a:latin typeface="Calibri" pitchFamily="34" charset="0"/>
                <a:ea typeface="Roboto Light"/>
                <a:cs typeface="Roboto Light"/>
              </a:rPr>
              <a:t>(профессиональный рост - </a:t>
            </a:r>
            <a:r>
              <a:rPr lang="ru-RU" b="1" dirty="0">
                <a:solidFill>
                  <a:schemeClr val="bg1"/>
                </a:solidFill>
                <a:latin typeface="Calibri" pitchFamily="34" charset="0"/>
                <a:ea typeface="Roboto Medium"/>
                <a:cs typeface="Roboto Medium"/>
              </a:rPr>
              <a:t>присвоение квалификационных категорий</a:t>
            </a:r>
            <a:r>
              <a:rPr lang="ru-RU" b="1" dirty="0">
                <a:solidFill>
                  <a:schemeClr val="bg1"/>
                </a:solidFill>
                <a:latin typeface="Calibri" pitchFamily="34" charset="0"/>
                <a:ea typeface="Roboto Light"/>
                <a:cs typeface="Roboto Light"/>
              </a:rPr>
              <a:t>) - поручение Президента Российской Федерации по итогам заседания Государственного совета от 23.12.2015г. + анализ результатов профессиональной деятельности по обучению, воспитанию и развитию обучающихся):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41772" y="2693194"/>
            <a:ext cx="7933134" cy="2223686"/>
          </a:xfrm>
          <a:prstGeom prst="rect">
            <a:avLst/>
          </a:prstGeom>
          <a:solidFill>
            <a:schemeClr val="tx1"/>
          </a:solidFill>
        </p:spPr>
        <p:txBody>
          <a:bodyPr wrap="square" lIns="68580" tIns="34290" rIns="68580" bIns="34290">
            <a:spAutoFit/>
          </a:bodyPr>
          <a:lstStyle/>
          <a:p>
            <a:pPr marL="133350" lvl="1">
              <a:lnSpc>
                <a:spcPts val="1350"/>
              </a:lnSpc>
              <a:buClr>
                <a:srgbClr val="373C59"/>
              </a:buClr>
              <a:buSzPct val="174000"/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Соответствие должности «учитель»</a:t>
            </a:r>
            <a:r>
              <a:rPr lang="ru-RU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 </a:t>
            </a:r>
            <a:br>
              <a:rPr lang="en-US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</a:br>
            <a:r>
              <a:rPr lang="ru-RU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ЕФОМ</a:t>
            </a:r>
          </a:p>
          <a:p>
            <a:pPr marL="133350" lvl="1">
              <a:lnSpc>
                <a:spcPts val="1350"/>
              </a:lnSpc>
              <a:buClr>
                <a:srgbClr val="373C59"/>
              </a:buClr>
              <a:buSzPct val="174000"/>
              <a:defRPr/>
            </a:pPr>
            <a:endParaRPr lang="ru-RU" dirty="0">
              <a:solidFill>
                <a:schemeClr val="bg1"/>
              </a:solidFill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133350" lvl="1">
              <a:lnSpc>
                <a:spcPts val="1350"/>
              </a:lnSpc>
              <a:buClr>
                <a:srgbClr val="373C59"/>
              </a:buClr>
              <a:buSzPct val="174000"/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Первая и высшая квалификационная категория - </a:t>
            </a:r>
            <a:b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</a:br>
            <a:r>
              <a:rPr lang="ru-RU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результаты профессиональной деятельности  по обучению, воспитанию и развитию обучающихся</a:t>
            </a:r>
          </a:p>
          <a:p>
            <a:pPr marL="133350" lvl="1">
              <a:lnSpc>
                <a:spcPts val="1350"/>
              </a:lnSpc>
              <a:buClr>
                <a:srgbClr val="373C59"/>
              </a:buClr>
              <a:buSzPct val="174000"/>
              <a:defRPr/>
            </a:pPr>
            <a:endParaRPr lang="en-US" dirty="0">
              <a:solidFill>
                <a:schemeClr val="bg1"/>
              </a:solidFill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133350" lvl="1">
              <a:lnSpc>
                <a:spcPts val="1350"/>
              </a:lnSpc>
              <a:buClr>
                <a:srgbClr val="373C59"/>
              </a:buClr>
              <a:buSzPct val="174000"/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Учитель-методист </a:t>
            </a:r>
            <a:br>
              <a:rPr lang="ru-RU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</a:br>
            <a:r>
              <a:rPr lang="ru-RU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ЕФОМ для методиста</a:t>
            </a:r>
            <a:endParaRPr lang="en-US" dirty="0">
              <a:solidFill>
                <a:schemeClr val="bg1"/>
              </a:solidFill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133350" lvl="1">
              <a:lnSpc>
                <a:spcPts val="1350"/>
              </a:lnSpc>
              <a:buClr>
                <a:srgbClr val="373C59"/>
              </a:buClr>
              <a:buSzPct val="174000"/>
              <a:defRPr/>
            </a:pPr>
            <a:endParaRPr lang="ru-RU" dirty="0">
              <a:solidFill>
                <a:schemeClr val="bg1"/>
              </a:solidFill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133350" lvl="1">
              <a:lnSpc>
                <a:spcPts val="1350"/>
              </a:lnSpc>
              <a:buClr>
                <a:srgbClr val="373C59"/>
              </a:buClr>
              <a:buSzPct val="174000"/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Учитель-наставник </a:t>
            </a:r>
            <a:br>
              <a:rPr lang="ru-RU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</a:br>
            <a:r>
              <a:rPr lang="ru-RU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ЕФОМ для наставника</a:t>
            </a:r>
            <a:endParaRPr lang="en-US" dirty="0">
              <a:solidFill>
                <a:schemeClr val="bg1"/>
              </a:solidFill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/>
          </p:cNvPr>
          <p:cNvSpPr/>
          <p:nvPr/>
        </p:nvSpPr>
        <p:spPr>
          <a:xfrm>
            <a:off x="8028385" y="4674394"/>
            <a:ext cx="610790" cy="153591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" name="Rectangle 4">
            <a:extLst/>
          </p:cNvPr>
          <p:cNvSpPr/>
          <p:nvPr/>
        </p:nvSpPr>
        <p:spPr>
          <a:xfrm>
            <a:off x="841773" y="447675"/>
            <a:ext cx="1372790" cy="153591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14340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11703" y="447675"/>
            <a:ext cx="727472" cy="388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 rot="16200000">
            <a:off x="-27980" y="1646039"/>
            <a:ext cx="3546872" cy="2295525"/>
          </a:xfrm>
          <a:solidFill>
            <a:schemeClr val="tx2"/>
          </a:solidFill>
          <a:ln w="28575">
            <a:solidFill>
              <a:srgbClr val="9DC3E6"/>
            </a:solidFill>
            <a:prstDash val="dash"/>
          </a:ln>
        </p:spPr>
        <p:txBody>
          <a:bodyPr vert="vert" rtlCol="0">
            <a:normAutofit/>
          </a:bodyPr>
          <a:lstStyle/>
          <a:p>
            <a:pPr marL="134541" algn="ctr">
              <a:defRPr/>
            </a:pPr>
            <a:r>
              <a:rPr lang="ru-RU" sz="2900" b="1" spc="2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УЧИТЕЛЬ</a:t>
            </a:r>
            <a:b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</a:br>
            <a:r>
              <a:rPr lang="ru-RU" sz="1500" b="1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Возможности профессионального развития и роста</a:t>
            </a:r>
            <a:endParaRPr lang="ru-RU" sz="2100" b="1" dirty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  <p:sp>
        <p:nvSpPr>
          <p:cNvPr id="14342" name="Прямоугольник 11"/>
          <p:cNvSpPr>
            <a:spLocks noChangeArrowheads="1"/>
          </p:cNvSpPr>
          <p:nvPr/>
        </p:nvSpPr>
        <p:spPr bwMode="auto">
          <a:xfrm>
            <a:off x="3068241" y="1020366"/>
            <a:ext cx="5680472" cy="50013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ru-RU">
                <a:solidFill>
                  <a:schemeClr val="tx2"/>
                </a:solidFill>
                <a:latin typeface="Roboto Medium"/>
                <a:ea typeface="Roboto Medium"/>
                <a:cs typeface="Roboto Medium"/>
              </a:rPr>
              <a:t>ПОВЫШЕНИЕ УРОВНЯ ПРОФЕССИОНАЛЬНОГО МАСТЕРСТВА И КВАЛИФИКАЦИИ</a:t>
            </a:r>
            <a:endParaRPr lang="ru-RU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68241" y="1554956"/>
            <a:ext cx="3789759" cy="3316292"/>
          </a:xfrm>
          <a:prstGeom prst="rect">
            <a:avLst/>
          </a:prstGeom>
          <a:solidFill>
            <a:schemeClr val="tx1"/>
          </a:solidFill>
        </p:spPr>
        <p:txBody>
          <a:bodyPr lIns="68580" tIns="34290" rIns="68580" bIns="34290">
            <a:spAutoFit/>
          </a:bodyPr>
          <a:lstStyle/>
          <a:p>
            <a:pPr marL="134541" lvl="1">
              <a:spcAft>
                <a:spcPts val="450"/>
              </a:spcAft>
              <a:buClr>
                <a:srgbClr val="373C59"/>
              </a:buClr>
              <a:buSzPct val="100000"/>
              <a:defRPr/>
            </a:pPr>
            <a:r>
              <a:rPr lang="ru-RU" sz="1300" b="1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Получение непрерывной методической помощи </a:t>
            </a:r>
          </a:p>
          <a:p>
            <a:pPr marL="134541" lvl="1">
              <a:spcAft>
                <a:spcPts val="450"/>
              </a:spcAft>
              <a:buClr>
                <a:srgbClr val="373C59"/>
              </a:buClr>
              <a:buSzPct val="100000"/>
              <a:defRPr/>
            </a:pPr>
            <a:br>
              <a:rPr lang="ru-RU" sz="1300" b="1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</a:br>
            <a:r>
              <a:rPr lang="ru-RU" sz="1300" b="1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(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ЕДИНАЯ  ФЕДЕРАЛЬНАЯ СИСТЕМА НАУЧНО-МЕТОДИЧЕСКОГО СОПРОВОЖДЕНИЯ  </a:t>
            </a:r>
            <a:r>
              <a:rPr lang="ru-RU" sz="1300" b="1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педагогических работников и образовательных организаций) </a:t>
            </a:r>
          </a:p>
          <a:p>
            <a:pPr marL="134541" lvl="1">
              <a:spcAft>
                <a:spcPts val="450"/>
              </a:spcAft>
              <a:buClr>
                <a:srgbClr val="373C59"/>
              </a:buClr>
              <a:buSzPct val="100000"/>
              <a:defRPr/>
            </a:pPr>
            <a:endParaRPr lang="ru-RU" sz="1300" b="1" dirty="0">
              <a:solidFill>
                <a:schemeClr val="bg1"/>
              </a:solidFill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134541" lvl="1">
              <a:spcAft>
                <a:spcPts val="450"/>
              </a:spcAft>
              <a:buClr>
                <a:srgbClr val="373C59"/>
              </a:buClr>
              <a:buSzPct val="100000"/>
              <a:defRPr/>
            </a:pPr>
            <a:r>
              <a:rPr lang="ru-RU" sz="1300" b="1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Участие в профессиональных конкурсах</a:t>
            </a:r>
          </a:p>
          <a:p>
            <a:pPr marL="134541" lvl="1">
              <a:spcAft>
                <a:spcPts val="450"/>
              </a:spcAft>
              <a:buClr>
                <a:srgbClr val="373C59"/>
              </a:buClr>
              <a:buSzPct val="100000"/>
              <a:defRPr/>
            </a:pPr>
            <a:endParaRPr lang="ru-RU" sz="1300" b="1" dirty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marL="134541" lvl="1">
              <a:spcAft>
                <a:spcPts val="450"/>
              </a:spcAft>
              <a:buClr>
                <a:srgbClr val="373C59"/>
              </a:buClr>
              <a:buSzPct val="100000"/>
              <a:defRPr/>
            </a:pPr>
            <a:r>
              <a:rPr lang="ru-RU" sz="1300" b="1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Обучение на курсах повышения квалификации</a:t>
            </a:r>
            <a:endParaRPr lang="ru-RU" sz="1300" b="1" dirty="0">
              <a:solidFill>
                <a:schemeClr val="bg1"/>
              </a:solidFill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134541" lvl="1">
              <a:spcAft>
                <a:spcPts val="450"/>
              </a:spcAft>
              <a:buClr>
                <a:srgbClr val="373C59"/>
              </a:buClr>
              <a:buSzPct val="100000"/>
              <a:defRPr/>
            </a:pPr>
            <a:br>
              <a:rPr lang="ru-RU" sz="1300" b="1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</a:br>
            <a:endParaRPr lang="ru-RU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858000" y="1554956"/>
            <a:ext cx="1988288" cy="3054682"/>
          </a:xfrm>
          <a:prstGeom prst="rect">
            <a:avLst/>
          </a:prstGeom>
          <a:solidFill>
            <a:schemeClr val="tx1"/>
          </a:solidFill>
        </p:spPr>
        <p:txBody>
          <a:bodyPr wrap="square" lIns="68580" tIns="34290" rIns="68580" bIns="34290">
            <a:spAutoFit/>
          </a:bodyPr>
          <a:lstStyle/>
          <a:p>
            <a:pPr marL="134541" lvl="1">
              <a:buClr>
                <a:srgbClr val="373C59"/>
              </a:buClr>
              <a:buSzPct val="100000"/>
              <a:defRPr/>
            </a:pPr>
            <a:r>
              <a:rPr lang="ru-RU" sz="1200" dirty="0">
                <a:solidFill>
                  <a:schemeClr val="tx2"/>
                </a:solidFill>
              </a:rPr>
              <a:t> –  </a:t>
            </a:r>
            <a:r>
              <a:rPr lang="ru-RU" sz="1300" b="1" dirty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Центра проф. мастерства</a:t>
            </a:r>
            <a:br>
              <a:rPr lang="ru-RU" sz="1300" b="1" dirty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</a:br>
            <a:r>
              <a:rPr lang="ru-RU" sz="1200" dirty="0">
                <a:solidFill>
                  <a:schemeClr val="tx2"/>
                </a:solidFill>
              </a:rPr>
              <a:t> </a:t>
            </a:r>
          </a:p>
          <a:p>
            <a:pPr marL="134541" lvl="1">
              <a:buClr>
                <a:srgbClr val="373C59"/>
              </a:buClr>
              <a:buSzPct val="100000"/>
              <a:defRPr/>
            </a:pPr>
            <a:r>
              <a:rPr lang="ru-RU" sz="1200" dirty="0">
                <a:solidFill>
                  <a:schemeClr val="tx2"/>
                </a:solidFill>
              </a:rPr>
              <a:t>–  </a:t>
            </a:r>
            <a:r>
              <a:rPr lang="ru-RU" sz="1300" b="1" dirty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ИРО</a:t>
            </a:r>
          </a:p>
          <a:p>
            <a:pPr marL="134541" lvl="1">
              <a:buClr>
                <a:srgbClr val="373C59"/>
              </a:buClr>
              <a:buSzPct val="100000"/>
              <a:defRPr/>
            </a:pPr>
            <a:endParaRPr lang="ru-RU" sz="1300" b="1" dirty="0">
              <a:solidFill>
                <a:schemeClr val="tx2"/>
              </a:solidFill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marL="134541" lvl="1">
              <a:buClr>
                <a:srgbClr val="373C59"/>
              </a:buClr>
              <a:buSzPct val="100000"/>
              <a:defRPr/>
            </a:pPr>
            <a:r>
              <a:rPr lang="ru-RU" sz="1300" b="1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Прохождение профессиональной переподготовки</a:t>
            </a:r>
            <a:br>
              <a:rPr lang="ru-RU" sz="1300" b="1" dirty="0">
                <a:solidFill>
                  <a:schemeClr val="tx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</a:br>
            <a:br>
              <a:rPr lang="ru-RU" sz="1300" b="1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</a:br>
            <a:r>
              <a:rPr lang="ru-RU" sz="1300" b="1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Повышение уровня профессионального образования</a:t>
            </a:r>
          </a:p>
          <a:p>
            <a:pPr marL="134541" lvl="1">
              <a:buClr>
                <a:srgbClr val="373C59"/>
              </a:buClr>
              <a:buSzPct val="100000"/>
              <a:defRPr/>
            </a:pPr>
            <a:endParaRPr lang="ru-RU" sz="1300" b="1" dirty="0">
              <a:solidFill>
                <a:schemeClr val="tx2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marL="134541" lvl="1">
              <a:buClr>
                <a:srgbClr val="373C59"/>
              </a:buClr>
              <a:buSzPct val="100000"/>
              <a:defRPr/>
            </a:pPr>
            <a:endParaRPr lang="ru-RU" sz="1300" b="1" dirty="0">
              <a:solidFill>
                <a:schemeClr val="tx2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marL="134541" lvl="1">
              <a:buClr>
                <a:srgbClr val="373C59"/>
              </a:buClr>
              <a:buSzPct val="100000"/>
              <a:defRPr/>
            </a:pPr>
            <a:endParaRPr lang="ru-RU" sz="1300" b="1" dirty="0">
              <a:solidFill>
                <a:schemeClr val="bg2">
                  <a:lumMod val="50000"/>
                </a:schemeClr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/>
          </p:cNvPr>
          <p:cNvSpPr/>
          <p:nvPr/>
        </p:nvSpPr>
        <p:spPr>
          <a:xfrm>
            <a:off x="8028385" y="4674394"/>
            <a:ext cx="610790" cy="153591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" name="Rectangle 4">
            <a:extLst/>
          </p:cNvPr>
          <p:cNvSpPr/>
          <p:nvPr/>
        </p:nvSpPr>
        <p:spPr>
          <a:xfrm>
            <a:off x="841773" y="447675"/>
            <a:ext cx="1372790" cy="153591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15364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11703" y="447675"/>
            <a:ext cx="727472" cy="388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 rot="16200000">
            <a:off x="-5358" y="1623418"/>
            <a:ext cx="3501628" cy="2295525"/>
          </a:xfrm>
          <a:solidFill>
            <a:schemeClr val="tx2"/>
          </a:solidFill>
          <a:ln w="28575">
            <a:solidFill>
              <a:srgbClr val="9DC3E6"/>
            </a:solidFill>
            <a:prstDash val="dash"/>
          </a:ln>
        </p:spPr>
        <p:txBody>
          <a:bodyPr vert="vert" rtlCol="0">
            <a:normAutofit/>
          </a:bodyPr>
          <a:lstStyle/>
          <a:p>
            <a:pPr marL="134541" algn="ctr">
              <a:defRPr/>
            </a:pPr>
            <a:r>
              <a:rPr lang="ru-RU" sz="2900" b="1" spc="2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УЧИТЕЛЬ</a:t>
            </a:r>
            <a:b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</a:br>
            <a:r>
              <a:rPr lang="ru-RU" sz="1500" b="1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Возможности профессионального развития и роста</a:t>
            </a:r>
            <a:endParaRPr lang="ru-RU" sz="2100" b="1" dirty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97461" y="1020366"/>
            <a:ext cx="2945606" cy="3070071"/>
          </a:xfrm>
          <a:prstGeom prst="rect">
            <a:avLst/>
          </a:prstGeom>
          <a:solidFill>
            <a:schemeClr val="tx1"/>
          </a:solidFill>
        </p:spPr>
        <p:txBody>
          <a:bodyPr lIns="68580" tIns="34290" rIns="68580" bIns="34290">
            <a:spAutoFit/>
          </a:bodyPr>
          <a:lstStyle/>
          <a:p>
            <a:pPr algn="just">
              <a:buClr>
                <a:srgbClr val="373C59"/>
              </a:buClr>
              <a:defRPr/>
            </a:pPr>
            <a:r>
              <a:rPr lang="ru-RU" sz="1500" b="1" dirty="0">
                <a:solidFill>
                  <a:schemeClr val="bg1"/>
                </a:solidFill>
                <a:ea typeface="Roboto Medium" panose="02000000000000000000" pitchFamily="2" charset="0"/>
                <a:cs typeface="Roboto Medium" panose="02000000000000000000" pitchFamily="2" charset="0"/>
              </a:rPr>
              <a:t>Участие в деятельности профессиональных общественных </a:t>
            </a:r>
            <a:r>
              <a:rPr lang="ru-RU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Roboto Medium" panose="02000000000000000000" pitchFamily="2" charset="0"/>
                <a:cs typeface="Roboto Medium" panose="02000000000000000000" pitchFamily="2" charset="0"/>
              </a:rPr>
              <a:t>Ассоциаций педагогических работников</a:t>
            </a:r>
            <a:endParaRPr lang="ru-RU" sz="1500" b="1" dirty="0">
              <a:solidFill>
                <a:schemeClr val="bg1"/>
              </a:solidFill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algn="just">
              <a:buClr>
                <a:srgbClr val="373C59"/>
              </a:buClr>
              <a:defRPr/>
            </a:pPr>
            <a:endParaRPr lang="ru-RU" sz="1500" b="1" dirty="0">
              <a:solidFill>
                <a:schemeClr val="bg1"/>
              </a:solidFill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just">
              <a:buClr>
                <a:srgbClr val="373C59"/>
              </a:buClr>
              <a:defRPr/>
            </a:pPr>
            <a:r>
              <a:rPr lang="ru-RU" sz="1500" b="1" dirty="0">
                <a:solidFill>
                  <a:schemeClr val="bg1"/>
                </a:solidFill>
                <a:ea typeface="Roboto Medium" panose="02000000000000000000" pitchFamily="2" charset="0"/>
                <a:cs typeface="Roboto Medium" panose="02000000000000000000" pitchFamily="2" charset="0"/>
              </a:rPr>
              <a:t>Участие в </a:t>
            </a:r>
            <a:r>
              <a:rPr lang="ru-RU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Roboto Medium" panose="02000000000000000000" pitchFamily="2" charset="0"/>
                <a:cs typeface="Roboto Medium" panose="02000000000000000000" pitchFamily="2" charset="0"/>
              </a:rPr>
              <a:t>экспертной деятельности </a:t>
            </a:r>
            <a:r>
              <a:rPr lang="ru-RU" sz="1500" b="1" dirty="0">
                <a:solidFill>
                  <a:schemeClr val="bg1"/>
                </a:solidFill>
                <a:ea typeface="Roboto Light" panose="02000000000000000000" pitchFamily="2" charset="0"/>
                <a:cs typeface="Roboto Light" panose="02000000000000000000" pitchFamily="2" charset="0"/>
              </a:rPr>
              <a:t>на муниципальном, региональном и федеральном уровне</a:t>
            </a:r>
          </a:p>
          <a:p>
            <a:pPr algn="just">
              <a:buClr>
                <a:srgbClr val="373C59"/>
              </a:buClr>
              <a:defRPr/>
            </a:pPr>
            <a:endParaRPr lang="ru-RU" sz="1500" b="1" dirty="0">
              <a:solidFill>
                <a:schemeClr val="tx2"/>
              </a:solidFill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algn="just">
              <a:buClr>
                <a:srgbClr val="373C59"/>
              </a:buClr>
              <a:defRPr/>
            </a:pPr>
            <a:endParaRPr lang="ru-RU" sz="1500" b="1" dirty="0">
              <a:solidFill>
                <a:schemeClr val="tx2"/>
              </a:solidFill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algn="just">
              <a:buClr>
                <a:srgbClr val="373C59"/>
              </a:buClr>
              <a:defRPr/>
            </a:pPr>
            <a:endParaRPr lang="ru-RU" sz="1500" b="1" dirty="0">
              <a:solidFill>
                <a:schemeClr val="tx2"/>
              </a:solidFill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pPr algn="just">
              <a:buClr>
                <a:srgbClr val="373C59"/>
              </a:buClr>
              <a:defRPr/>
            </a:pPr>
            <a:endParaRPr lang="ru-RU" sz="1500" b="1" dirty="0">
              <a:solidFill>
                <a:schemeClr val="tx2"/>
              </a:solidFill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15367" name="Прямоугольник 8"/>
          <p:cNvSpPr>
            <a:spLocks noChangeArrowheads="1"/>
          </p:cNvSpPr>
          <p:nvPr/>
        </p:nvSpPr>
        <p:spPr bwMode="auto">
          <a:xfrm>
            <a:off x="6242448" y="1020366"/>
            <a:ext cx="2725340" cy="353173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just">
              <a:buClr>
                <a:srgbClr val="373C59"/>
              </a:buClr>
            </a:pPr>
            <a:r>
              <a:rPr lang="ru-RU" sz="1500" b="1" dirty="0">
                <a:solidFill>
                  <a:schemeClr val="bg1"/>
                </a:solidFill>
                <a:latin typeface="Calibri" pitchFamily="34" charset="0"/>
                <a:ea typeface="Roboto Medium"/>
                <a:cs typeface="Roboto Medium"/>
              </a:rPr>
              <a:t>Участие в деятельности методических команд </a:t>
            </a:r>
            <a:br>
              <a:rPr lang="ru-RU" sz="1500" b="1" dirty="0">
                <a:solidFill>
                  <a:schemeClr val="bg1"/>
                </a:solidFill>
                <a:latin typeface="Calibri" pitchFamily="34" charset="0"/>
                <a:ea typeface="Roboto Medium"/>
                <a:cs typeface="Roboto Medium"/>
              </a:rPr>
            </a:br>
            <a:r>
              <a:rPr lang="ru-RU" sz="1500" b="1" dirty="0">
                <a:solidFill>
                  <a:schemeClr val="bg1"/>
                </a:solidFill>
                <a:latin typeface="Calibri" pitchFamily="34" charset="0"/>
                <a:ea typeface="Roboto Light"/>
                <a:cs typeface="Roboto Light"/>
              </a:rPr>
              <a:t>на школьном, муниципальном, окружном региональном уровне – </a:t>
            </a:r>
            <a:br>
              <a:rPr lang="ru-RU" sz="1500" b="1" dirty="0">
                <a:solidFill>
                  <a:schemeClr val="bg1"/>
                </a:solidFill>
                <a:latin typeface="Calibri" pitchFamily="34" charset="0"/>
                <a:ea typeface="Roboto Light"/>
                <a:cs typeface="Roboto Light"/>
              </a:rPr>
            </a:br>
            <a:r>
              <a:rPr lang="ru-RU" sz="1500" b="1" dirty="0">
                <a:solidFill>
                  <a:schemeClr val="bg1"/>
                </a:solidFill>
                <a:latin typeface="Calibri" pitchFamily="34" charset="0"/>
                <a:ea typeface="Roboto Medium"/>
                <a:cs typeface="Roboto Medium"/>
              </a:rPr>
              <a:t>работа МЕТОДИСТОМ </a:t>
            </a:r>
          </a:p>
          <a:p>
            <a:pPr algn="just">
              <a:buClr>
                <a:srgbClr val="373C59"/>
              </a:buClr>
            </a:pPr>
            <a:endParaRPr lang="ru-RU" sz="1500" b="1" dirty="0">
              <a:solidFill>
                <a:schemeClr val="bg1"/>
              </a:solidFill>
              <a:latin typeface="Calibri" pitchFamily="34" charset="0"/>
              <a:ea typeface="Roboto Medium"/>
              <a:cs typeface="Roboto Medium"/>
            </a:endParaRPr>
          </a:p>
          <a:p>
            <a:pPr algn="just">
              <a:buClr>
                <a:srgbClr val="373C59"/>
              </a:buClr>
            </a:pPr>
            <a:r>
              <a:rPr lang="ru-RU" sz="1500" b="1" dirty="0">
                <a:solidFill>
                  <a:schemeClr val="bg1"/>
                </a:solidFill>
                <a:latin typeface="Calibri" pitchFamily="34" charset="0"/>
                <a:ea typeface="Roboto Medium"/>
                <a:cs typeface="Roboto Medium"/>
              </a:rPr>
              <a:t>Работа НАСТАВНИКОМ </a:t>
            </a:r>
            <a:r>
              <a:rPr lang="ru-RU" sz="1500" b="1" dirty="0">
                <a:solidFill>
                  <a:schemeClr val="bg1"/>
                </a:solidFill>
                <a:latin typeface="Calibri" pitchFamily="34" charset="0"/>
                <a:ea typeface="Roboto Light"/>
                <a:cs typeface="Roboto Light"/>
              </a:rPr>
              <a:t>молодого специалиста/ студента в рамках регулярной практики</a:t>
            </a:r>
          </a:p>
          <a:p>
            <a:pPr algn="just">
              <a:buClr>
                <a:srgbClr val="373C59"/>
              </a:buClr>
            </a:pPr>
            <a:endParaRPr lang="ru-RU" sz="1500" b="1" dirty="0">
              <a:solidFill>
                <a:schemeClr val="tx2"/>
              </a:solidFill>
              <a:latin typeface="Calibri" pitchFamily="34" charset="0"/>
              <a:ea typeface="Roboto Light"/>
              <a:cs typeface="Roboto Light"/>
            </a:endParaRPr>
          </a:p>
          <a:p>
            <a:pPr algn="just">
              <a:buClr>
                <a:srgbClr val="373C59"/>
              </a:buClr>
            </a:pPr>
            <a:endParaRPr lang="ru-RU" sz="1500" b="1" dirty="0">
              <a:solidFill>
                <a:schemeClr val="tx2"/>
              </a:solidFill>
              <a:latin typeface="Calibri" pitchFamily="34" charset="0"/>
              <a:ea typeface="Roboto Light"/>
              <a:cs typeface="Roboto Light"/>
            </a:endParaRPr>
          </a:p>
          <a:p>
            <a:pPr algn="just">
              <a:buClr>
                <a:srgbClr val="373C59"/>
              </a:buClr>
            </a:pPr>
            <a:endParaRPr lang="ru-RU" sz="1500" b="1" dirty="0">
              <a:solidFill>
                <a:schemeClr val="tx2"/>
              </a:solidFill>
              <a:latin typeface="Calibri" pitchFamily="34" charset="0"/>
              <a:ea typeface="Roboto Light"/>
              <a:cs typeface="Roboto Light"/>
            </a:endParaRPr>
          </a:p>
          <a:p>
            <a:pPr algn="just">
              <a:buClr>
                <a:srgbClr val="373C59"/>
              </a:buClr>
            </a:pPr>
            <a:endParaRPr lang="ru-RU" sz="1500" b="1" dirty="0">
              <a:solidFill>
                <a:schemeClr val="tx2"/>
              </a:solidFill>
              <a:latin typeface="Calibri" pitchFamily="34" charset="0"/>
              <a:ea typeface="Roboto Light"/>
              <a:cs typeface="Roboto Ligh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/>
          </p:cNvPr>
          <p:cNvSpPr/>
          <p:nvPr/>
        </p:nvSpPr>
        <p:spPr>
          <a:xfrm>
            <a:off x="8028385" y="4674394"/>
            <a:ext cx="610790" cy="153591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" name="Rectangle 4">
            <a:extLst/>
          </p:cNvPr>
          <p:cNvSpPr/>
          <p:nvPr/>
        </p:nvSpPr>
        <p:spPr>
          <a:xfrm>
            <a:off x="841773" y="447675"/>
            <a:ext cx="1372790" cy="153591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16388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11703" y="447675"/>
            <a:ext cx="727472" cy="388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841773" y="835819"/>
            <a:ext cx="7797403" cy="992579"/>
          </a:xfrm>
          <a:prstGeom prst="rect">
            <a:avLst/>
          </a:prstGeom>
          <a:solidFill>
            <a:schemeClr val="tx2"/>
          </a:solidFill>
        </p:spPr>
        <p:txBody>
          <a:bodyPr lIns="68580" tIns="34290" rIns="68580" bIns="34290">
            <a:spAutoFit/>
          </a:bodyPr>
          <a:lstStyle/>
          <a:p>
            <a:pPr algn="ctr">
              <a:defRPr/>
            </a:pPr>
            <a:r>
              <a:rPr lang="ru-RU" sz="2300" b="1" spc="225" dirty="0">
                <a:ea typeface="Roboto Medium" panose="02000000000000000000" pitchFamily="2" charset="0"/>
                <a:cs typeface="Roboto Medium" panose="02000000000000000000" pitchFamily="2" charset="0"/>
              </a:rPr>
              <a:t>РУКОВОДИТЕЛЬ ОБРАЗОВАТЕЛЬНОЙ </a:t>
            </a:r>
            <a:br>
              <a:rPr lang="ru-RU" sz="2300" b="1" spc="225" dirty="0">
                <a:ea typeface="Roboto Medium" panose="02000000000000000000" pitchFamily="2" charset="0"/>
                <a:cs typeface="Roboto Medium" panose="02000000000000000000" pitchFamily="2" charset="0"/>
              </a:rPr>
            </a:br>
            <a:r>
              <a:rPr lang="ru-RU" sz="2300" b="1" spc="225" dirty="0">
                <a:ea typeface="Roboto Medium" panose="02000000000000000000" pitchFamily="2" charset="0"/>
                <a:cs typeface="Roboto Medium" panose="02000000000000000000" pitchFamily="2" charset="0"/>
              </a:rPr>
              <a:t>ОРГАНИЗАЦИИ</a:t>
            </a:r>
            <a:br>
              <a:rPr lang="ru-RU" sz="2100" dirty="0">
                <a:solidFill>
                  <a:srgbClr val="F15B4E"/>
                </a:solidFill>
                <a:ea typeface="Roboto Medium" panose="02000000000000000000" pitchFamily="2" charset="0"/>
                <a:cs typeface="Roboto Medium" panose="02000000000000000000" pitchFamily="2" charset="0"/>
              </a:rPr>
            </a:br>
            <a:r>
              <a:rPr lang="ru-RU" b="1" dirty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rPr>
              <a:t>ВОЗМОЖНОСТИ ПРОФЕССИОНАЛЬНОГО РАЗВИТИЯ И РОСТА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16390" name="Прямоугольник 11"/>
          <p:cNvSpPr>
            <a:spLocks noChangeArrowheads="1"/>
          </p:cNvSpPr>
          <p:nvPr/>
        </p:nvSpPr>
        <p:spPr bwMode="auto">
          <a:xfrm>
            <a:off x="711994" y="2109788"/>
            <a:ext cx="8080772" cy="182870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ts val="1650"/>
              </a:lnSpc>
              <a:spcBef>
                <a:spcPts val="450"/>
              </a:spcBef>
              <a:spcAft>
                <a:spcPts val="1350"/>
              </a:spcAft>
              <a:buClr>
                <a:srgbClr val="373C59"/>
              </a:buClr>
            </a:pPr>
            <a:r>
              <a:rPr lang="ru-RU" dirty="0">
                <a:solidFill>
                  <a:schemeClr val="bg1"/>
                </a:solidFill>
                <a:latin typeface="Calibri" pitchFamily="34" charset="0"/>
                <a:ea typeface="Roboto Medium"/>
                <a:cs typeface="Roboto Medium"/>
              </a:rPr>
              <a:t>Участие в программах обучения кадрового резерва</a:t>
            </a:r>
          </a:p>
          <a:p>
            <a:pPr>
              <a:lnSpc>
                <a:spcPts val="1650"/>
              </a:lnSpc>
              <a:spcBef>
                <a:spcPts val="450"/>
              </a:spcBef>
              <a:spcAft>
                <a:spcPts val="450"/>
              </a:spcAft>
              <a:buClr>
                <a:srgbClr val="373C59"/>
              </a:buClr>
            </a:pPr>
            <a:r>
              <a:rPr lang="ru-RU" dirty="0">
                <a:solidFill>
                  <a:schemeClr val="bg1"/>
                </a:solidFill>
                <a:latin typeface="Calibri" pitchFamily="34" charset="0"/>
                <a:ea typeface="Roboto Medium"/>
                <a:cs typeface="Roboto Medium"/>
              </a:rPr>
              <a:t>Участие в новой процедуре назначения на должность:</a:t>
            </a:r>
          </a:p>
          <a:p>
            <a:pPr lvl="2">
              <a:spcAft>
                <a:spcPts val="450"/>
              </a:spcAft>
              <a:buClr>
                <a:srgbClr val="373C59"/>
              </a:buClr>
            </a:pPr>
            <a:r>
              <a:rPr lang="ru-RU" dirty="0">
                <a:solidFill>
                  <a:schemeClr val="bg1"/>
                </a:solidFill>
                <a:latin typeface="Calibri" pitchFamily="34" charset="0"/>
                <a:ea typeface="Roboto Light"/>
                <a:cs typeface="Roboto Light"/>
              </a:rPr>
              <a:t>прохождение квалификационного экзамена </a:t>
            </a:r>
            <a:br>
              <a:rPr lang="ru-RU" dirty="0">
                <a:solidFill>
                  <a:schemeClr val="bg1"/>
                </a:solidFill>
                <a:latin typeface="Calibri" pitchFamily="34" charset="0"/>
                <a:ea typeface="Roboto Light"/>
                <a:cs typeface="Roboto Light"/>
              </a:rPr>
            </a:br>
            <a:r>
              <a:rPr lang="ru-RU" dirty="0">
                <a:solidFill>
                  <a:schemeClr val="bg1"/>
                </a:solidFill>
                <a:latin typeface="Calibri" pitchFamily="34" charset="0"/>
                <a:ea typeface="Roboto Light"/>
                <a:cs typeface="Roboto Light"/>
              </a:rPr>
              <a:t>(ЕФОМ для руководителя, заместителя руководителя)</a:t>
            </a:r>
          </a:p>
          <a:p>
            <a:pPr lvl="2">
              <a:spcAft>
                <a:spcPts val="450"/>
              </a:spcAft>
              <a:buClr>
                <a:srgbClr val="373C59"/>
              </a:buClr>
            </a:pPr>
            <a:r>
              <a:rPr lang="ru-RU" dirty="0">
                <a:solidFill>
                  <a:schemeClr val="bg1"/>
                </a:solidFill>
                <a:latin typeface="Calibri" pitchFamily="34" charset="0"/>
                <a:ea typeface="Roboto Light"/>
                <a:cs typeface="Roboto Light"/>
              </a:rPr>
              <a:t>собеседование</a:t>
            </a:r>
          </a:p>
          <a:p>
            <a:pPr lvl="2">
              <a:spcAft>
                <a:spcPts val="450"/>
              </a:spcAft>
              <a:buClr>
                <a:srgbClr val="373C59"/>
              </a:buClr>
            </a:pPr>
            <a:r>
              <a:rPr lang="ru-RU" dirty="0">
                <a:solidFill>
                  <a:schemeClr val="bg1"/>
                </a:solidFill>
                <a:latin typeface="Calibri" pitchFamily="34" charset="0"/>
                <a:ea typeface="Roboto Light"/>
                <a:cs typeface="Roboto Light"/>
              </a:rPr>
              <a:t>публичная защита программы развития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/>
          </p:cNvPr>
          <p:cNvSpPr/>
          <p:nvPr/>
        </p:nvSpPr>
        <p:spPr>
          <a:xfrm>
            <a:off x="8028385" y="4773217"/>
            <a:ext cx="610790" cy="154781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" name="Rectangle 4">
            <a:extLst/>
          </p:cNvPr>
          <p:cNvSpPr/>
          <p:nvPr/>
        </p:nvSpPr>
        <p:spPr>
          <a:xfrm>
            <a:off x="841773" y="447675"/>
            <a:ext cx="1372790" cy="153591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17412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11703" y="447675"/>
            <a:ext cx="727472" cy="388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>
            <a:extLst/>
          </p:cNvPr>
          <p:cNvSpPr txBox="1"/>
          <p:nvPr/>
        </p:nvSpPr>
        <p:spPr>
          <a:xfrm>
            <a:off x="731044" y="740569"/>
            <a:ext cx="4299347" cy="654025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>
              <a:defRPr/>
            </a:pPr>
            <a:endParaRPr lang="ru-RU" sz="38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7414" name="TextBox 8"/>
          <p:cNvSpPr txBox="1">
            <a:spLocks noChangeArrowheads="1"/>
          </p:cNvSpPr>
          <p:nvPr/>
        </p:nvSpPr>
        <p:spPr bwMode="auto">
          <a:xfrm>
            <a:off x="747713" y="1463279"/>
            <a:ext cx="2764631" cy="53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endParaRPr lang="ru-RU" sz="3000" b="1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7415" name="TextBox 10"/>
          <p:cNvSpPr txBox="1">
            <a:spLocks noChangeArrowheads="1"/>
          </p:cNvSpPr>
          <p:nvPr/>
        </p:nvSpPr>
        <p:spPr bwMode="auto">
          <a:xfrm>
            <a:off x="747712" y="2135981"/>
            <a:ext cx="6338888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endParaRPr lang="ru-RU" sz="150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7416" name="Прямоугольник 9"/>
          <p:cNvSpPr>
            <a:spLocks noChangeArrowheads="1"/>
          </p:cNvSpPr>
          <p:nvPr/>
        </p:nvSpPr>
        <p:spPr bwMode="auto">
          <a:xfrm>
            <a:off x="623888" y="740569"/>
            <a:ext cx="8299847" cy="13649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>
              <a:lnSpc>
                <a:spcPts val="1650"/>
              </a:lnSpc>
              <a:spcBef>
                <a:spcPts val="450"/>
              </a:spcBef>
              <a:spcAft>
                <a:spcPts val="900"/>
              </a:spcAft>
              <a:buClr>
                <a:srgbClr val="373C59"/>
              </a:buClr>
            </a:pPr>
            <a:r>
              <a:rPr lang="ru-RU" sz="2100" b="1" dirty="0">
                <a:latin typeface="Calibri" pitchFamily="34" charset="0"/>
                <a:ea typeface="Roboto Light"/>
                <a:cs typeface="Roboto Light"/>
              </a:rPr>
              <a:t>ЦЕНТРЫ НЕПРЕРЫВНОГО ПОВЫШЕНИЯ ПРОФЕССИОНАЛЬНОГО МАСТЕРСТВА ПЕДАГОГИЧЕСКИХ РАБОТНИКОВ (ЦНППМПР) </a:t>
            </a:r>
            <a:r>
              <a:rPr lang="ru-RU" dirty="0">
                <a:latin typeface="Calibri" pitchFamily="34" charset="0"/>
                <a:ea typeface="Roboto Light"/>
                <a:cs typeface="Roboto Light"/>
              </a:rPr>
              <a:t>– </a:t>
            </a:r>
            <a:br>
              <a:rPr lang="ru-RU" dirty="0">
                <a:latin typeface="Roboto Light"/>
                <a:ea typeface="Roboto Light"/>
                <a:cs typeface="Roboto Light"/>
              </a:rPr>
            </a:br>
            <a:r>
              <a:rPr lang="ru-RU" dirty="0">
                <a:latin typeface="Roboto Light"/>
                <a:ea typeface="Roboto Light"/>
                <a:cs typeface="Roboto Light"/>
              </a:rPr>
              <a:t>структурное подразделение ИРО, создающее условия для </a:t>
            </a:r>
            <a:r>
              <a:rPr lang="ru-RU" b="1" dirty="0">
                <a:latin typeface="Roboto Light"/>
                <a:ea typeface="Roboto Light"/>
                <a:cs typeface="Roboto Light"/>
              </a:rPr>
              <a:t>непрерывного </a:t>
            </a:r>
            <a:r>
              <a:rPr lang="ru-RU" dirty="0">
                <a:latin typeface="Roboto Light"/>
                <a:ea typeface="Roboto Light"/>
                <a:cs typeface="Roboto Light"/>
              </a:rPr>
              <a:t>профессионального развития педагогических работников </a:t>
            </a:r>
            <a:r>
              <a:rPr lang="ru-RU" b="1" dirty="0">
                <a:latin typeface="Roboto Light"/>
                <a:ea typeface="Roboto Light"/>
                <a:cs typeface="Roboto Light"/>
              </a:rPr>
              <a:t>на основе диагностики профессиональных компетенций, с учетом анализа запросов на овладении новыми профессиональными компетенциями в соответствии с индивидуальными образовательными маршрутами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23888" y="2135982"/>
            <a:ext cx="8299847" cy="2823850"/>
          </a:xfrm>
          <a:prstGeom prst="rect">
            <a:avLst/>
          </a:prstGeom>
          <a:solidFill>
            <a:schemeClr val="tx1"/>
          </a:solidFill>
        </p:spPr>
        <p:txBody>
          <a:bodyPr lIns="68580" tIns="34290" rIns="68580" bIns="34290">
            <a:spAutoFit/>
          </a:bodyPr>
          <a:lstStyle/>
          <a:p>
            <a:pPr marL="134541" lvl="1">
              <a:buClr>
                <a:srgbClr val="373C59"/>
              </a:buClr>
              <a:buSzPct val="174000"/>
              <a:defRPr/>
            </a:pPr>
            <a:r>
              <a:rPr lang="ru-RU" b="1" dirty="0">
                <a:solidFill>
                  <a:schemeClr val="bg1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rPr>
              <a:t>ОБЕСПЕЧЕНИЕ:</a:t>
            </a:r>
          </a:p>
          <a:p>
            <a:pPr marL="348854" lvl="1" indent="-214313">
              <a:lnSpc>
                <a:spcPts val="1500"/>
              </a:lnSpc>
              <a:buClr>
                <a:srgbClr val="373C59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13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Непрерывная методическая помощь</a:t>
            </a:r>
          </a:p>
          <a:p>
            <a:pPr marL="348854" lvl="1" indent="-214313">
              <a:lnSpc>
                <a:spcPts val="1650"/>
              </a:lnSpc>
              <a:buClr>
                <a:srgbClr val="373C59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13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Диагностика профессиональных компетенций</a:t>
            </a:r>
          </a:p>
          <a:p>
            <a:pPr marL="348854" lvl="1" indent="-214313">
              <a:lnSpc>
                <a:spcPts val="1650"/>
              </a:lnSpc>
              <a:buClr>
                <a:srgbClr val="373C59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13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Процедура аттестации руководителей образовательных организаций</a:t>
            </a:r>
          </a:p>
          <a:p>
            <a:pPr marL="348854" lvl="1" indent="-214313">
              <a:lnSpc>
                <a:spcPts val="1275"/>
              </a:lnSpc>
              <a:buClr>
                <a:srgbClr val="373C59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13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Организация прохождения ЕФОМ</a:t>
            </a:r>
          </a:p>
          <a:p>
            <a:pPr marL="348854" lvl="1" indent="-214313">
              <a:lnSpc>
                <a:spcPts val="1650"/>
              </a:lnSpc>
              <a:buClr>
                <a:srgbClr val="373C59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13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Выстраивание индивидуальных образовательных маршрутов</a:t>
            </a:r>
          </a:p>
          <a:p>
            <a:pPr marL="348854" lvl="1" indent="-214313">
              <a:lnSpc>
                <a:spcPts val="1650"/>
              </a:lnSpc>
              <a:buClr>
                <a:srgbClr val="373C59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13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Организация процесса профессионального роста</a:t>
            </a:r>
          </a:p>
          <a:p>
            <a:pPr marL="348854" lvl="1" indent="-214313">
              <a:lnSpc>
                <a:spcPts val="1650"/>
              </a:lnSpc>
              <a:buClr>
                <a:srgbClr val="373C59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13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Обучение управленческих команд</a:t>
            </a:r>
          </a:p>
          <a:p>
            <a:pPr marL="348854" lvl="1" indent="-214313">
              <a:lnSpc>
                <a:spcPts val="1650"/>
              </a:lnSpc>
              <a:buClr>
                <a:srgbClr val="373C59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13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Поддержка профессиональных сообществ</a:t>
            </a:r>
          </a:p>
          <a:p>
            <a:pPr marL="348854" lvl="1" indent="-214313">
              <a:lnSpc>
                <a:spcPts val="1650"/>
              </a:lnSpc>
              <a:buClr>
                <a:srgbClr val="373C59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13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Поддержка молодых педагогов</a:t>
            </a:r>
          </a:p>
          <a:p>
            <a:pPr marL="348854" lvl="1" indent="-214313">
              <a:lnSpc>
                <a:spcPts val="1650"/>
              </a:lnSpc>
              <a:buClr>
                <a:srgbClr val="373C59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13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Поддержка внедрения новых методик и технологий обучения (отработка моделей заданий, аналогичных международным исследованиям, обновление содержания предметов, методики дистанционного обучения и т.п.)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/>
          </p:cNvPr>
          <p:cNvSpPr/>
          <p:nvPr/>
        </p:nvSpPr>
        <p:spPr>
          <a:xfrm>
            <a:off x="8028385" y="4674394"/>
            <a:ext cx="610790" cy="153591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" name="Rectangle 4">
            <a:extLst/>
          </p:cNvPr>
          <p:cNvSpPr/>
          <p:nvPr/>
        </p:nvSpPr>
        <p:spPr>
          <a:xfrm>
            <a:off x="841773" y="447675"/>
            <a:ext cx="1372790" cy="153591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4100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11703" y="447675"/>
            <a:ext cx="727472" cy="388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трелка вправо 9"/>
          <p:cNvSpPr/>
          <p:nvPr/>
        </p:nvSpPr>
        <p:spPr>
          <a:xfrm>
            <a:off x="841772" y="447676"/>
            <a:ext cx="2824163" cy="154662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>
              <a:defRPr/>
            </a:pPr>
            <a:r>
              <a:rPr lang="ru-RU" dirty="0">
                <a:solidFill>
                  <a:schemeClr val="tx2"/>
                </a:solidFill>
                <a:ea typeface="PT Sans Narrow" panose="020B0506020203020204" pitchFamily="34" charset="-52"/>
                <a:cs typeface="Arial" panose="020B0604020202020204" pitchFamily="34" charset="0"/>
              </a:rPr>
              <a:t>Указ Президента Российской Федерации </a:t>
            </a:r>
          </a:p>
          <a:p>
            <a:pPr>
              <a:defRPr/>
            </a:pPr>
            <a:r>
              <a:rPr lang="ru-RU" dirty="0">
                <a:solidFill>
                  <a:schemeClr val="tx2"/>
                </a:solidFill>
                <a:ea typeface="PT Sans Narrow" panose="020B0506020203020204" pitchFamily="34" charset="-52"/>
                <a:cs typeface="Arial" panose="020B0604020202020204" pitchFamily="34" charset="0"/>
              </a:rPr>
              <a:t>о национальных целях развития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102" name="Прямоугольник 11"/>
          <p:cNvSpPr>
            <a:spLocks noChangeArrowheads="1"/>
          </p:cNvSpPr>
          <p:nvPr/>
        </p:nvSpPr>
        <p:spPr bwMode="auto">
          <a:xfrm>
            <a:off x="4123135" y="601266"/>
            <a:ext cx="3570684" cy="114646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ru-RU" b="1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Национальная цель </a:t>
            </a:r>
            <a:r>
              <a:rPr lang="ru-RU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развития Российской Федерации на период</a:t>
            </a:r>
            <a:r>
              <a:rPr lang="ru-RU" b="1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 до 2030 года:</a:t>
            </a:r>
          </a:p>
          <a:p>
            <a:endParaRPr lang="ru-RU" b="1">
              <a:solidFill>
                <a:schemeClr val="tx2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b="1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ВОЗМОЖНОСТЬ ДЛЯ САМОРЕАЛИЗАЦИИ И РАЗВИТИЯ ТАЛАНТОВ</a:t>
            </a:r>
          </a:p>
        </p:txBody>
      </p:sp>
      <p:sp>
        <p:nvSpPr>
          <p:cNvPr id="4103" name="Прямоугольник 14"/>
          <p:cNvSpPr>
            <a:spLocks noChangeArrowheads="1"/>
          </p:cNvSpPr>
          <p:nvPr/>
        </p:nvSpPr>
        <p:spPr bwMode="auto">
          <a:xfrm>
            <a:off x="4345781" y="1856185"/>
            <a:ext cx="1996316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ru-RU" b="1">
                <a:latin typeface="Calibri" pitchFamily="34" charset="0"/>
              </a:rPr>
              <a:t>ЦЕЛЕВЫЕ ПОКАЗАТЕЛИ:</a:t>
            </a:r>
          </a:p>
        </p:txBody>
      </p:sp>
      <p:sp>
        <p:nvSpPr>
          <p:cNvPr id="17" name="TextBox 16">
            <a:extLst/>
          </p:cNvPr>
          <p:cNvSpPr txBox="1"/>
          <p:nvPr/>
        </p:nvSpPr>
        <p:spPr>
          <a:xfrm>
            <a:off x="633412" y="4174257"/>
            <a:ext cx="8005763" cy="500137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>
            <a:defPPr>
              <a:defRPr lang="ru-RU"/>
            </a:defPPr>
            <a:lvl1pPr>
              <a:defRPr sz="1600">
                <a:solidFill>
                  <a:srgbClr val="375075"/>
                </a:solidFill>
                <a:latin typeface="PT Sans" panose="020B0503020203020204" pitchFamily="34" charset="-52"/>
              </a:defRPr>
            </a:lvl1pPr>
          </a:lstStyle>
          <a:p>
            <a:pPr algn="just">
              <a:defRPr/>
            </a:pPr>
            <a:r>
              <a:rPr lang="ru-RU" sz="1400" dirty="0">
                <a:solidFill>
                  <a:schemeClr val="tx1"/>
                </a:solidFill>
                <a:latin typeface="+mn-lt"/>
              </a:rPr>
              <a:t>Увеличение доли граждан, занимающихся волонтерской (добровольческой) деятельностью или вовлеченных в деятельность волонтерских (добровольческих) организаций, до 15%</a:t>
            </a:r>
          </a:p>
        </p:txBody>
      </p:sp>
      <p:sp>
        <p:nvSpPr>
          <p:cNvPr id="4105" name="Прямоугольник 17"/>
          <p:cNvSpPr>
            <a:spLocks noChangeArrowheads="1"/>
          </p:cNvSpPr>
          <p:nvPr/>
        </p:nvSpPr>
        <p:spPr bwMode="auto">
          <a:xfrm>
            <a:off x="633412" y="3458676"/>
            <a:ext cx="8005763" cy="715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just"/>
            <a:r>
              <a:rPr lang="ru-RU" dirty="0">
                <a:latin typeface="Calibri" pitchFamily="34" charset="0"/>
              </a:rPr>
              <a:t>Формирование эффективной системы выявления, поддержки и развития способностей и талантов у детей и молодежи, основанной на принципах справедливости, всеобщности и направленной на самоопределение и профессиональную ориентацию всех обучающихся</a:t>
            </a:r>
          </a:p>
        </p:txBody>
      </p:sp>
      <p:sp>
        <p:nvSpPr>
          <p:cNvPr id="4106" name="Прямоугольник 18"/>
          <p:cNvSpPr>
            <a:spLocks noChangeArrowheads="1"/>
          </p:cNvSpPr>
          <p:nvPr/>
        </p:nvSpPr>
        <p:spPr bwMode="auto">
          <a:xfrm>
            <a:off x="633412" y="2743095"/>
            <a:ext cx="8005763" cy="715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just"/>
            <a:r>
              <a:rPr lang="ru-RU" dirty="0">
                <a:latin typeface="Calibri" pitchFamily="34" charset="0"/>
              </a:rPr>
              <a:t>Создание условий для воспитания гармонично развитой и социально ответственной личности на основе духовно-нравственных ценностей народов Российской Федерации, исторических и национально-культурных традиций</a:t>
            </a:r>
          </a:p>
        </p:txBody>
      </p:sp>
      <p:sp>
        <p:nvSpPr>
          <p:cNvPr id="4107" name="Прямоугольник 19"/>
          <p:cNvSpPr>
            <a:spLocks noChangeArrowheads="1"/>
          </p:cNvSpPr>
          <p:nvPr/>
        </p:nvSpPr>
        <p:spPr bwMode="auto">
          <a:xfrm>
            <a:off x="633412" y="2242958"/>
            <a:ext cx="8005763" cy="5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ru-RU" dirty="0">
                <a:latin typeface="Calibri" pitchFamily="34" charset="0"/>
              </a:rPr>
              <a:t>Вхождение Российской Федерации в число десяти ведущих стран мира по качеству общего образования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/>
          </p:cNvPr>
          <p:cNvSpPr/>
          <p:nvPr/>
        </p:nvSpPr>
        <p:spPr>
          <a:xfrm>
            <a:off x="8028385" y="4827985"/>
            <a:ext cx="610790" cy="154781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" name="Rectangle 4">
            <a:extLst/>
          </p:cNvPr>
          <p:cNvSpPr/>
          <p:nvPr/>
        </p:nvSpPr>
        <p:spPr>
          <a:xfrm>
            <a:off x="841773" y="447675"/>
            <a:ext cx="1372790" cy="153591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18436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11703" y="447675"/>
            <a:ext cx="727472" cy="388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>
            <a:extLst/>
          </p:cNvPr>
          <p:cNvSpPr txBox="1"/>
          <p:nvPr/>
        </p:nvSpPr>
        <p:spPr>
          <a:xfrm>
            <a:off x="731044" y="740569"/>
            <a:ext cx="4299347" cy="654025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>
              <a:defRPr/>
            </a:pPr>
            <a:endParaRPr lang="ru-RU" sz="38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8438" name="TextBox 8"/>
          <p:cNvSpPr txBox="1">
            <a:spLocks noChangeArrowheads="1"/>
          </p:cNvSpPr>
          <p:nvPr/>
        </p:nvSpPr>
        <p:spPr bwMode="auto">
          <a:xfrm>
            <a:off x="747713" y="1463279"/>
            <a:ext cx="2764631" cy="53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endParaRPr lang="ru-RU" sz="3000" b="1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8439" name="TextBox 10"/>
          <p:cNvSpPr txBox="1">
            <a:spLocks noChangeArrowheads="1"/>
          </p:cNvSpPr>
          <p:nvPr/>
        </p:nvSpPr>
        <p:spPr bwMode="auto">
          <a:xfrm>
            <a:off x="747712" y="2135981"/>
            <a:ext cx="6338888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endParaRPr lang="ru-RU" sz="150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747712" y="601267"/>
            <a:ext cx="7891463" cy="983456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8835" algn="ctr">
              <a:lnSpc>
                <a:spcPct val="100000"/>
              </a:lnSpc>
              <a:defRPr/>
            </a:pPr>
            <a:r>
              <a:rPr lang="ru-RU" sz="2200" b="1" dirty="0">
                <a:solidFill>
                  <a:schemeClr val="tx1"/>
                </a:solidFill>
                <a:ea typeface="Roboto Medium" panose="02000000000000000000" pitchFamily="2" charset="0"/>
                <a:cs typeface="Roboto Medium" panose="02000000000000000000" pitchFamily="2" charset="0"/>
              </a:rPr>
              <a:t>ФОРМИРОВАНИЕ НАЦИОНАЛЬНОЙ СИСТЕМЫ ПРОФЕССИОНАЛЬНОГО РОСТА </a:t>
            </a:r>
          </a:p>
          <a:p>
            <a:pPr marL="198835" algn="ctr">
              <a:lnSpc>
                <a:spcPct val="100000"/>
              </a:lnSpc>
              <a:defRPr/>
            </a:pPr>
            <a:r>
              <a:rPr lang="ru-RU" sz="2200" b="1" dirty="0">
                <a:solidFill>
                  <a:schemeClr val="tx1"/>
                </a:solidFill>
                <a:ea typeface="Roboto Medium" panose="02000000000000000000" pitchFamily="2" charset="0"/>
                <a:cs typeface="Roboto Medium" panose="02000000000000000000" pitchFamily="2" charset="0"/>
              </a:rPr>
              <a:t>ПЕДАГОГИЧЕСКИХ РАБОТНИКОВ И УПРАВЛЕНЧЕСКИХ КАДРОВ:</a:t>
            </a:r>
          </a:p>
        </p:txBody>
      </p:sp>
      <p:sp>
        <p:nvSpPr>
          <p:cNvPr id="18441" name="Прямоугольник 12"/>
          <p:cNvSpPr>
            <a:spLocks noChangeArrowheads="1"/>
          </p:cNvSpPr>
          <p:nvPr/>
        </p:nvSpPr>
        <p:spPr bwMode="auto">
          <a:xfrm>
            <a:off x="731044" y="1584722"/>
            <a:ext cx="7908131" cy="351634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marL="271463" indent="-271463">
              <a:buFont typeface="Roboto Light"/>
              <a:buChar char="—"/>
            </a:pPr>
            <a:r>
              <a:rPr lang="ru-RU" dirty="0">
                <a:solidFill>
                  <a:schemeClr val="tx2"/>
                </a:solidFill>
                <a:latin typeface="Calibri" pitchFamily="34" charset="0"/>
                <a:ea typeface="Roboto Light"/>
                <a:cs typeface="Roboto Light"/>
              </a:rPr>
              <a:t>Создание системы научно-методического сопровождения педагогов и образовательных организаций</a:t>
            </a:r>
          </a:p>
          <a:p>
            <a:pPr marL="271463" indent="-271463">
              <a:buFont typeface="Roboto Light"/>
              <a:buChar char="—"/>
            </a:pPr>
            <a:endParaRPr lang="ru-RU" dirty="0">
              <a:solidFill>
                <a:schemeClr val="tx2"/>
              </a:solidFill>
              <a:latin typeface="Calibri" pitchFamily="34" charset="0"/>
              <a:ea typeface="Roboto Light"/>
              <a:cs typeface="Roboto Light"/>
            </a:endParaRPr>
          </a:p>
          <a:p>
            <a:pPr marL="271463" indent="-271463" algn="just">
              <a:buFont typeface="Roboto Light"/>
              <a:buChar char="—"/>
            </a:pPr>
            <a:r>
              <a:rPr lang="ru-RU" dirty="0">
                <a:solidFill>
                  <a:schemeClr val="tx2"/>
                </a:solidFill>
                <a:latin typeface="Calibri" pitchFamily="34" charset="0"/>
                <a:ea typeface="Roboto Light"/>
                <a:cs typeface="Roboto Light"/>
              </a:rPr>
              <a:t>Формирование в рамках аттестации педагогических работников и руководителей образовательных организаций единых подходов к оценке профессиональных компетенций</a:t>
            </a:r>
          </a:p>
          <a:p>
            <a:pPr marL="271463" indent="-271463">
              <a:buFont typeface="Roboto Light"/>
              <a:buChar char="—"/>
            </a:pPr>
            <a:endParaRPr lang="ru-RU" dirty="0">
              <a:solidFill>
                <a:schemeClr val="tx2"/>
              </a:solidFill>
              <a:latin typeface="Calibri" pitchFamily="34" charset="0"/>
              <a:ea typeface="Roboto Light"/>
              <a:cs typeface="Roboto Light"/>
            </a:endParaRPr>
          </a:p>
          <a:p>
            <a:pPr marL="271463" indent="-271463">
              <a:buFont typeface="Roboto Light"/>
              <a:buChar char="—"/>
            </a:pPr>
            <a:r>
              <a:rPr lang="ru-RU" dirty="0">
                <a:solidFill>
                  <a:schemeClr val="tx2"/>
                </a:solidFill>
                <a:latin typeface="Calibri" pitchFamily="34" charset="0"/>
                <a:ea typeface="Roboto Light"/>
                <a:cs typeface="Roboto Light"/>
              </a:rPr>
              <a:t>Принятие комплекса мер поддержки профессиональной ориентации школьников </a:t>
            </a:r>
            <a:br>
              <a:rPr lang="ru-RU" dirty="0">
                <a:solidFill>
                  <a:schemeClr val="tx2"/>
                </a:solidFill>
                <a:latin typeface="Calibri" pitchFamily="34" charset="0"/>
                <a:ea typeface="Roboto Light"/>
                <a:cs typeface="Roboto Light"/>
              </a:rPr>
            </a:br>
            <a:r>
              <a:rPr lang="ru-RU" dirty="0">
                <a:solidFill>
                  <a:schemeClr val="tx2"/>
                </a:solidFill>
                <a:latin typeface="Calibri" pitchFamily="34" charset="0"/>
                <a:ea typeface="Roboto Light"/>
                <a:cs typeface="Roboto Light"/>
              </a:rPr>
              <a:t>на психолого-педагогические специальности</a:t>
            </a:r>
          </a:p>
          <a:p>
            <a:pPr marL="271463" indent="-271463" algn="just">
              <a:buFont typeface="Roboto Light"/>
              <a:buChar char="—"/>
            </a:pPr>
            <a:endParaRPr lang="ru-RU" dirty="0">
              <a:solidFill>
                <a:schemeClr val="tx2"/>
              </a:solidFill>
              <a:latin typeface="Calibri" pitchFamily="34" charset="0"/>
              <a:ea typeface="Roboto Light"/>
              <a:cs typeface="Roboto Light"/>
            </a:endParaRPr>
          </a:p>
          <a:p>
            <a:pPr marL="271463" indent="-271463">
              <a:buFont typeface="Roboto Light"/>
              <a:buChar char="—"/>
            </a:pPr>
            <a:r>
              <a:rPr lang="ru-RU" dirty="0">
                <a:solidFill>
                  <a:schemeClr val="tx2"/>
                </a:solidFill>
                <a:latin typeface="Calibri" pitchFamily="34" charset="0"/>
                <a:ea typeface="Roboto Light"/>
                <a:cs typeface="Roboto Light"/>
              </a:rPr>
              <a:t>Формирование системы мониторинга качества педагогического образования</a:t>
            </a:r>
          </a:p>
          <a:p>
            <a:pPr marL="271463" indent="-271463">
              <a:buFont typeface="Roboto Light"/>
              <a:buChar char="—"/>
            </a:pPr>
            <a:endParaRPr lang="ru-RU" dirty="0">
              <a:solidFill>
                <a:schemeClr val="tx2"/>
              </a:solidFill>
              <a:latin typeface="Calibri" pitchFamily="34" charset="0"/>
              <a:ea typeface="Roboto Light"/>
              <a:cs typeface="Roboto Light"/>
            </a:endParaRPr>
          </a:p>
          <a:p>
            <a:pPr marL="271463" indent="-271463">
              <a:buFont typeface="Roboto Light"/>
              <a:buChar char="—"/>
            </a:pPr>
            <a:r>
              <a:rPr lang="ru-RU" dirty="0">
                <a:solidFill>
                  <a:schemeClr val="tx2"/>
                </a:solidFill>
                <a:latin typeface="Calibri" pitchFamily="34" charset="0"/>
                <a:ea typeface="Roboto Light"/>
                <a:cs typeface="Roboto Light"/>
              </a:rPr>
              <a:t>Формирование региональных систем мониторинга потребностей в педагогических работниках</a:t>
            </a:r>
          </a:p>
          <a:p>
            <a:pPr marL="271463" indent="-271463">
              <a:buFont typeface="Roboto Light"/>
              <a:buChar char="—"/>
            </a:pPr>
            <a:endParaRPr lang="ru-RU" dirty="0">
              <a:solidFill>
                <a:schemeClr val="tx2"/>
              </a:solidFill>
              <a:latin typeface="Calibri" pitchFamily="34" charset="0"/>
              <a:ea typeface="Roboto Light"/>
              <a:cs typeface="Roboto Light"/>
            </a:endParaRPr>
          </a:p>
          <a:p>
            <a:pPr marL="271463" indent="-271463" algn="just">
              <a:buFont typeface="Roboto Light"/>
              <a:buChar char="—"/>
            </a:pPr>
            <a:r>
              <a:rPr lang="ru-RU" dirty="0">
                <a:solidFill>
                  <a:schemeClr val="tx2"/>
                </a:solidFill>
                <a:latin typeface="Calibri" pitchFamily="34" charset="0"/>
                <a:ea typeface="Roboto Light"/>
                <a:cs typeface="Roboto Light"/>
              </a:rPr>
              <a:t>Формирование эффективной системы повышения профессионального мастерства </a:t>
            </a:r>
            <a:br>
              <a:rPr lang="ru-RU" dirty="0">
                <a:solidFill>
                  <a:schemeClr val="tx2"/>
                </a:solidFill>
                <a:latin typeface="Calibri" pitchFamily="34" charset="0"/>
                <a:ea typeface="Roboto Light"/>
                <a:cs typeface="Roboto Light"/>
              </a:rPr>
            </a:br>
            <a:r>
              <a:rPr lang="ru-RU" dirty="0">
                <a:solidFill>
                  <a:schemeClr val="tx2"/>
                </a:solidFill>
                <a:latin typeface="Calibri" pitchFamily="34" charset="0"/>
                <a:ea typeface="Roboto Light"/>
                <a:cs typeface="Roboto Light"/>
              </a:rPr>
              <a:t>и квалификации педагогических работников, расширения спектра возможностей их профессионального и карьерного роста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/>
          </p:cNvPr>
          <p:cNvSpPr/>
          <p:nvPr/>
        </p:nvSpPr>
        <p:spPr>
          <a:xfrm>
            <a:off x="8028385" y="4674394"/>
            <a:ext cx="610790" cy="153591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" name="Rectangle 4">
            <a:extLst/>
          </p:cNvPr>
          <p:cNvSpPr/>
          <p:nvPr/>
        </p:nvSpPr>
        <p:spPr>
          <a:xfrm>
            <a:off x="528638" y="273844"/>
            <a:ext cx="1371600" cy="153591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24580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8385" y="194072"/>
            <a:ext cx="727472" cy="388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53641" y="681037"/>
            <a:ext cx="8418909" cy="682229"/>
          </a:xfrm>
          <a:prstGeom prst="rect">
            <a:avLst/>
          </a:prstGeom>
          <a:solidFill>
            <a:srgbClr val="094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ОРГАНИЗАЦИОННАЯ СТРУКТУРА СИСТЕМЫ </a:t>
            </a:r>
            <a:br>
              <a:rPr lang="ru-RU" dirty="0">
                <a:solidFill>
                  <a:schemeClr val="tx2"/>
                </a:solidFill>
              </a:rPr>
            </a:br>
            <a:r>
              <a:rPr lang="ru-RU" dirty="0">
                <a:solidFill>
                  <a:schemeClr val="tx2"/>
                </a:solidFill>
              </a:rPr>
              <a:t>НАУЧНО-МЕТОДИЧЕСКОЙ ПОДДЕРЖКИ ПЕДАГОГОВ И УПРАВЛЕНЧЕСКИХ КАДРОВ</a:t>
            </a:r>
          </a:p>
        </p:txBody>
      </p:sp>
      <p:sp>
        <p:nvSpPr>
          <p:cNvPr id="11" name="Овал 10">
            <a:extLst/>
          </p:cNvPr>
          <p:cNvSpPr/>
          <p:nvPr/>
        </p:nvSpPr>
        <p:spPr>
          <a:xfrm>
            <a:off x="261939" y="1831182"/>
            <a:ext cx="506015" cy="501253"/>
          </a:xfrm>
          <a:prstGeom prst="ellipse">
            <a:avLst/>
          </a:prstGeom>
          <a:solidFill>
            <a:srgbClr val="094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24583" name="Google Shape;139;p4" descr="E:\Управление образовательной аналитики\ГЗ 2019\ГЗ 2019 НСПРПР\Институт.png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7307" y="1869281"/>
            <a:ext cx="282179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4" name="TextBox 12"/>
          <p:cNvSpPr txBox="1">
            <a:spLocks noChangeArrowheads="1"/>
          </p:cNvSpPr>
          <p:nvPr/>
        </p:nvSpPr>
        <p:spPr bwMode="auto">
          <a:xfrm>
            <a:off x="709612" y="2218135"/>
            <a:ext cx="329804" cy="80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2400" b="1" dirty="0">
                <a:solidFill>
                  <a:srgbClr val="094481"/>
                </a:solidFill>
                <a:latin typeface="Calibri" pitchFamily="34" charset="0"/>
              </a:rPr>
              <a:t>II</a:t>
            </a:r>
            <a:r>
              <a:rPr lang="ru-RU" sz="2400" b="1" dirty="0">
                <a:solidFill>
                  <a:srgbClr val="094481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24585" name="TextBox 13"/>
          <p:cNvSpPr txBox="1">
            <a:spLocks noChangeArrowheads="1"/>
          </p:cNvSpPr>
          <p:nvPr/>
        </p:nvSpPr>
        <p:spPr bwMode="auto">
          <a:xfrm>
            <a:off x="669132" y="3270647"/>
            <a:ext cx="413147" cy="80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2400" b="1" dirty="0">
                <a:solidFill>
                  <a:srgbClr val="094481"/>
                </a:solidFill>
                <a:latin typeface="Calibri" pitchFamily="34" charset="0"/>
              </a:rPr>
              <a:t>III</a:t>
            </a:r>
            <a:r>
              <a:rPr lang="ru-RU" sz="2400" b="1" dirty="0">
                <a:solidFill>
                  <a:srgbClr val="094481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15" name="Закрывающая фигурная скобка 3">
            <a:extLst/>
          </p:cNvPr>
          <p:cNvSpPr/>
          <p:nvPr/>
        </p:nvSpPr>
        <p:spPr>
          <a:xfrm rot="16200000">
            <a:off x="728663" y="2201467"/>
            <a:ext cx="164306" cy="85010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6" name="Овал 15">
            <a:extLst/>
          </p:cNvPr>
          <p:cNvSpPr/>
          <p:nvPr/>
        </p:nvSpPr>
        <p:spPr>
          <a:xfrm>
            <a:off x="210741" y="2750344"/>
            <a:ext cx="406003" cy="403622"/>
          </a:xfrm>
          <a:prstGeom prst="ellipse">
            <a:avLst/>
          </a:prstGeom>
          <a:solidFill>
            <a:srgbClr val="094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>
              <a:solidFill>
                <a:srgbClr val="094481"/>
              </a:solidFill>
            </a:endParaRPr>
          </a:p>
        </p:txBody>
      </p:sp>
      <p:pic>
        <p:nvPicPr>
          <p:cNvPr id="24588" name="Google Shape;134;p4" descr="E:\Управление образовательной аналитики\ГЗ 2019\ГЗ 2019 НСПРПР\311-3117493_education-clipart-educational-background-educational-background-icon-png.png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5275" y="2838451"/>
            <a:ext cx="245269" cy="194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Овал 17">
            <a:extLst/>
          </p:cNvPr>
          <p:cNvSpPr/>
          <p:nvPr/>
        </p:nvSpPr>
        <p:spPr>
          <a:xfrm>
            <a:off x="1032273" y="2750344"/>
            <a:ext cx="406003" cy="403622"/>
          </a:xfrm>
          <a:prstGeom prst="ellipse">
            <a:avLst/>
          </a:prstGeom>
          <a:solidFill>
            <a:srgbClr val="094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>
              <a:solidFill>
                <a:srgbClr val="094481"/>
              </a:solidFill>
            </a:endParaRPr>
          </a:p>
        </p:txBody>
      </p:sp>
      <p:pic>
        <p:nvPicPr>
          <p:cNvPr id="24590" name="Google Shape;134;p4" descr="E:\Управление образовательной аналитики\ГЗ 2019\ГЗ 2019 НСПРПР\311-3117493_education-clipart-educational-background-educational-background-icon-png.png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6806" y="2838451"/>
            <a:ext cx="245269" cy="194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Закрывающая фигурная скобка 3">
            <a:extLst/>
          </p:cNvPr>
          <p:cNvSpPr/>
          <p:nvPr/>
        </p:nvSpPr>
        <p:spPr>
          <a:xfrm rot="16200000">
            <a:off x="393502" y="2836665"/>
            <a:ext cx="164306" cy="58459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1" name="Закрывающая фигурная скобка 3">
            <a:extLst/>
          </p:cNvPr>
          <p:cNvSpPr/>
          <p:nvPr/>
        </p:nvSpPr>
        <p:spPr>
          <a:xfrm rot="16200000">
            <a:off x="1092994" y="3348038"/>
            <a:ext cx="163115" cy="58459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2" name="Овал 21">
            <a:extLst/>
          </p:cNvPr>
          <p:cNvSpPr/>
          <p:nvPr/>
        </p:nvSpPr>
        <p:spPr>
          <a:xfrm>
            <a:off x="335757" y="3729037"/>
            <a:ext cx="236935" cy="234554"/>
          </a:xfrm>
          <a:prstGeom prst="ellipse">
            <a:avLst/>
          </a:prstGeom>
          <a:solidFill>
            <a:srgbClr val="094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>
              <a:solidFill>
                <a:srgbClr val="094481"/>
              </a:solidFill>
            </a:endParaRPr>
          </a:p>
        </p:txBody>
      </p:sp>
      <p:pic>
        <p:nvPicPr>
          <p:cNvPr id="24594" name="Google Shape;134;p4" descr="E:\Управление образовательной аналитики\ГЗ 2019\ГЗ 2019 НСПРПР\311-3117493_education-clipart-educational-background-educational-background-icon-png.png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6954" y="3790950"/>
            <a:ext cx="142875" cy="11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Овал 23">
            <a:extLst/>
          </p:cNvPr>
          <p:cNvSpPr/>
          <p:nvPr/>
        </p:nvSpPr>
        <p:spPr>
          <a:xfrm>
            <a:off x="553641" y="3837385"/>
            <a:ext cx="236934" cy="234553"/>
          </a:xfrm>
          <a:prstGeom prst="ellipse">
            <a:avLst/>
          </a:prstGeom>
          <a:solidFill>
            <a:srgbClr val="094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>
              <a:solidFill>
                <a:srgbClr val="094481"/>
              </a:solidFill>
            </a:endParaRPr>
          </a:p>
        </p:txBody>
      </p:sp>
      <p:pic>
        <p:nvPicPr>
          <p:cNvPr id="24596" name="Google Shape;134;p4" descr="E:\Управление образовательной аналитики\ГЗ 2019\ГЗ 2019 НСПРПР\311-3117493_education-clipart-educational-background-educational-background-icon-png.png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4838" y="3899298"/>
            <a:ext cx="142875" cy="11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8" name="Google Shape;134;p4" descr="E:\Управление образовательной аналитики\ГЗ 2019\ГЗ 2019 НСПРПР\311-3117493_education-clipart-educational-background-educational-background-icon-png.png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6688" y="3907632"/>
            <a:ext cx="141685" cy="11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Овал 27">
            <a:extLst/>
          </p:cNvPr>
          <p:cNvSpPr/>
          <p:nvPr/>
        </p:nvSpPr>
        <p:spPr>
          <a:xfrm>
            <a:off x="1052513" y="3733800"/>
            <a:ext cx="235744" cy="234554"/>
          </a:xfrm>
          <a:prstGeom prst="ellipse">
            <a:avLst/>
          </a:prstGeom>
          <a:solidFill>
            <a:srgbClr val="094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>
              <a:solidFill>
                <a:srgbClr val="094481"/>
              </a:solidFill>
            </a:endParaRPr>
          </a:p>
        </p:txBody>
      </p:sp>
      <p:pic>
        <p:nvPicPr>
          <p:cNvPr id="24600" name="Google Shape;134;p4" descr="E:\Управление образовательной аналитики\ГЗ 2019\ГЗ 2019 НСПРПР\311-3117493_education-clipart-educational-background-educational-background-icon-png.png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03710" y="3795713"/>
            <a:ext cx="141684" cy="11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Овал 29">
            <a:extLst/>
          </p:cNvPr>
          <p:cNvSpPr/>
          <p:nvPr/>
        </p:nvSpPr>
        <p:spPr>
          <a:xfrm>
            <a:off x="1270398" y="3842148"/>
            <a:ext cx="235744" cy="234553"/>
          </a:xfrm>
          <a:prstGeom prst="ellipse">
            <a:avLst/>
          </a:prstGeom>
          <a:solidFill>
            <a:srgbClr val="094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>
              <a:solidFill>
                <a:srgbClr val="094481"/>
              </a:solidFill>
            </a:endParaRPr>
          </a:p>
        </p:txBody>
      </p:sp>
      <p:pic>
        <p:nvPicPr>
          <p:cNvPr id="24602" name="Google Shape;134;p4" descr="E:\Управление образовательной аналитики\ГЗ 2019\ГЗ 2019 НСПРПР\311-3117493_education-clipart-educational-background-educational-background-icon-png.png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21594" y="3904060"/>
            <a:ext cx="141685" cy="11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Овал 31">
            <a:extLst/>
          </p:cNvPr>
          <p:cNvSpPr/>
          <p:nvPr/>
        </p:nvSpPr>
        <p:spPr>
          <a:xfrm>
            <a:off x="831057" y="3851672"/>
            <a:ext cx="235744" cy="234553"/>
          </a:xfrm>
          <a:prstGeom prst="ellipse">
            <a:avLst/>
          </a:prstGeom>
          <a:solidFill>
            <a:srgbClr val="094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>
              <a:solidFill>
                <a:srgbClr val="094481"/>
              </a:solidFill>
            </a:endParaRPr>
          </a:p>
        </p:txBody>
      </p:sp>
      <p:pic>
        <p:nvPicPr>
          <p:cNvPr id="24604" name="Google Shape;134;p4" descr="E:\Управление образовательной аналитики\ГЗ 2019\ГЗ 2019 НСПРПР\311-3117493_education-clipart-educational-background-educational-background-icon-png.png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82254" y="3912394"/>
            <a:ext cx="141684" cy="11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4" name="Прямая со стрелкой 33"/>
          <p:cNvCxnSpPr>
            <a:cxnSpLocks/>
          </p:cNvCxnSpPr>
          <p:nvPr/>
        </p:nvCxnSpPr>
        <p:spPr>
          <a:xfrm>
            <a:off x="1116807" y="1832372"/>
            <a:ext cx="526256" cy="0"/>
          </a:xfrm>
          <a:prstGeom prst="straightConnector1">
            <a:avLst/>
          </a:prstGeom>
          <a:ln w="19050">
            <a:solidFill>
              <a:srgbClr val="09448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>
            <a:extLst/>
          </p:cNvPr>
          <p:cNvCxnSpPr>
            <a:cxnSpLocks/>
          </p:cNvCxnSpPr>
          <p:nvPr/>
        </p:nvCxnSpPr>
        <p:spPr>
          <a:xfrm>
            <a:off x="1073944" y="2384822"/>
            <a:ext cx="526256" cy="0"/>
          </a:xfrm>
          <a:prstGeom prst="straightConnector1">
            <a:avLst/>
          </a:prstGeom>
          <a:ln w="19050">
            <a:solidFill>
              <a:srgbClr val="09448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>
            <a:extLst/>
          </p:cNvPr>
          <p:cNvCxnSpPr>
            <a:cxnSpLocks/>
          </p:cNvCxnSpPr>
          <p:nvPr/>
        </p:nvCxnSpPr>
        <p:spPr>
          <a:xfrm>
            <a:off x="1082279" y="3558779"/>
            <a:ext cx="526256" cy="0"/>
          </a:xfrm>
          <a:prstGeom prst="straightConnector1">
            <a:avLst/>
          </a:prstGeom>
          <a:ln w="19050">
            <a:solidFill>
              <a:srgbClr val="09448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08" name="Прямоугольник 36"/>
          <p:cNvSpPr>
            <a:spLocks noChangeArrowheads="1"/>
          </p:cNvSpPr>
          <p:nvPr/>
        </p:nvSpPr>
        <p:spPr bwMode="auto">
          <a:xfrm>
            <a:off x="1643063" y="1596629"/>
            <a:ext cx="2591930" cy="74635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r>
              <a:rPr lang="ru-RU" altLang="ru-RU" sz="1100" b="1" dirty="0">
                <a:solidFill>
                  <a:srgbClr val="094481"/>
                </a:solidFill>
                <a:latin typeface="Calibri" pitchFamily="34" charset="0"/>
                <a:ea typeface="Roboto"/>
                <a:cs typeface="Verdana" pitchFamily="34" charset="0"/>
              </a:rPr>
              <a:t>ФГАОУ ДПО «Центр реализации государственной образовательной политики и информационных технологий»</a:t>
            </a:r>
          </a:p>
        </p:txBody>
      </p:sp>
      <p:sp>
        <p:nvSpPr>
          <p:cNvPr id="24609" name="Прямоугольник 37"/>
          <p:cNvSpPr>
            <a:spLocks noChangeArrowheads="1"/>
          </p:cNvSpPr>
          <p:nvPr/>
        </p:nvSpPr>
        <p:spPr bwMode="auto">
          <a:xfrm>
            <a:off x="1643063" y="2384823"/>
            <a:ext cx="2591930" cy="80791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r>
              <a:rPr lang="ru-RU" altLang="ru-RU" sz="1200" b="1" dirty="0">
                <a:solidFill>
                  <a:srgbClr val="094481"/>
                </a:solidFill>
                <a:latin typeface="Calibri" pitchFamily="34" charset="0"/>
                <a:ea typeface="Roboto"/>
                <a:cs typeface="Verdana" pitchFamily="34" charset="0"/>
              </a:rPr>
              <a:t>Центры непрерывного повышения профессионального мастерства педагогических работников субъектов РФ</a:t>
            </a:r>
          </a:p>
        </p:txBody>
      </p:sp>
      <p:sp>
        <p:nvSpPr>
          <p:cNvPr id="24610" name="Прямоугольник 38"/>
          <p:cNvSpPr>
            <a:spLocks noChangeArrowheads="1"/>
          </p:cNvSpPr>
          <p:nvPr/>
        </p:nvSpPr>
        <p:spPr bwMode="auto">
          <a:xfrm>
            <a:off x="1643063" y="3464719"/>
            <a:ext cx="2591930" cy="43858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r>
              <a:rPr lang="ru-RU" altLang="ru-RU" sz="1200" b="1" dirty="0">
                <a:solidFill>
                  <a:srgbClr val="094481"/>
                </a:solidFill>
                <a:latin typeface="Calibri" pitchFamily="34" charset="0"/>
                <a:ea typeface="Roboto"/>
                <a:cs typeface="Verdana" pitchFamily="34" charset="0"/>
              </a:rPr>
              <a:t>Методисты и </a:t>
            </a:r>
            <a:r>
              <a:rPr lang="ru-RU" altLang="ru-RU" sz="1200" b="1">
                <a:solidFill>
                  <a:srgbClr val="094481"/>
                </a:solidFill>
                <a:latin typeface="Calibri" pitchFamily="34" charset="0"/>
                <a:ea typeface="Roboto"/>
                <a:cs typeface="Verdana" pitchFamily="34" charset="0"/>
              </a:rPr>
              <a:t>тьюторы окружного </a:t>
            </a:r>
            <a:r>
              <a:rPr lang="ru-RU" altLang="ru-RU" sz="1200" b="1" dirty="0">
                <a:solidFill>
                  <a:srgbClr val="094481"/>
                </a:solidFill>
                <a:latin typeface="Calibri" pitchFamily="34" charset="0"/>
                <a:ea typeface="Roboto"/>
                <a:cs typeface="Verdana" pitchFamily="34" charset="0"/>
              </a:rPr>
              <a:t>уровня </a:t>
            </a:r>
            <a:endParaRPr lang="ru-RU" sz="1200" dirty="0">
              <a:latin typeface="Calibri" pitchFamily="34" charset="0"/>
              <a:ea typeface="Roboto"/>
              <a:cs typeface="Verdana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954191" y="1525191"/>
            <a:ext cx="3074194" cy="807913"/>
          </a:xfrm>
          <a:prstGeom prst="rect">
            <a:avLst/>
          </a:prstGeom>
          <a:solidFill>
            <a:schemeClr val="tx2"/>
          </a:solidFill>
        </p:spPr>
        <p:txBody>
          <a:bodyPr lIns="68580" tIns="34290" rIns="68580" bIns="3429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ru-RU" altLang="ru-RU" sz="1200" dirty="0">
                <a:solidFill>
                  <a:schemeClr val="tx1">
                    <a:lumMod val="85000"/>
                    <a:lumOff val="15000"/>
                  </a:schemeClr>
                </a:solidFill>
                <a:ea typeface="Roboto" pitchFamily="2" charset="0"/>
                <a:cs typeface="Verdana" panose="020B0604030504040204" pitchFamily="34" charset="0"/>
              </a:rPr>
              <a:t>Разработка и реализация подходов к ПК;</a:t>
            </a:r>
          </a:p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ru-RU" altLang="ru-RU" sz="1200" dirty="0">
                <a:solidFill>
                  <a:schemeClr val="tx1">
                    <a:lumMod val="85000"/>
                    <a:lumOff val="15000"/>
                  </a:schemeClr>
                </a:solidFill>
                <a:ea typeface="Roboto" pitchFamily="2" charset="0"/>
                <a:cs typeface="Verdana" panose="020B0604030504040204" pitchFamily="34" charset="0"/>
              </a:rPr>
              <a:t>Координация ЦНППМ;</a:t>
            </a:r>
          </a:p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ru-RU" altLang="ru-RU" sz="1200" dirty="0">
                <a:solidFill>
                  <a:schemeClr val="tx1">
                    <a:lumMod val="85000"/>
                    <a:lumOff val="15000"/>
                  </a:schemeClr>
                </a:solidFill>
                <a:ea typeface="Roboto" pitchFamily="2" charset="0"/>
                <a:cs typeface="Verdana" panose="020B0604030504040204" pitchFamily="34" charset="0"/>
              </a:rPr>
              <a:t>Подготовка и сопровождение </a:t>
            </a:r>
            <a:r>
              <a:rPr lang="ru-RU" altLang="ru-RU" sz="1200" dirty="0" err="1">
                <a:solidFill>
                  <a:schemeClr val="tx1">
                    <a:lumMod val="85000"/>
                    <a:lumOff val="15000"/>
                  </a:schemeClr>
                </a:solidFill>
                <a:ea typeface="Roboto" pitchFamily="2" charset="0"/>
                <a:cs typeface="Verdana" panose="020B0604030504040204" pitchFamily="34" charset="0"/>
              </a:rPr>
              <a:t>тьюторов</a:t>
            </a:r>
            <a:r>
              <a:rPr lang="ru-RU" altLang="ru-RU" sz="1200" dirty="0">
                <a:solidFill>
                  <a:schemeClr val="tx1">
                    <a:lumMod val="85000"/>
                    <a:lumOff val="15000"/>
                  </a:schemeClr>
                </a:solidFill>
                <a:ea typeface="Roboto" pitchFamily="2" charset="0"/>
                <a:cs typeface="Verdana" panose="020B0604030504040204" pitchFamily="34" charset="0"/>
              </a:rPr>
              <a:t> и методистов ЦНППМ</a:t>
            </a:r>
            <a:endParaRPr lang="ru-RU" sz="12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4954191" y="2384823"/>
            <a:ext cx="3074194" cy="838691"/>
          </a:xfrm>
          <a:prstGeom prst="rect">
            <a:avLst/>
          </a:prstGeom>
          <a:solidFill>
            <a:schemeClr val="tx2"/>
          </a:solidFill>
        </p:spPr>
        <p:txBody>
          <a:bodyPr lIns="68580" tIns="34290" rIns="68580" bIns="3429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ru-RU" altLang="ru-RU" sz="1200" dirty="0">
                <a:solidFill>
                  <a:schemeClr val="tx1">
                    <a:lumMod val="85000"/>
                    <a:lumOff val="15000"/>
                  </a:schemeClr>
                </a:solidFill>
                <a:ea typeface="Roboto" pitchFamily="2" charset="0"/>
                <a:cs typeface="Verdana" panose="020B0604030504040204" pitchFamily="34" charset="0"/>
              </a:rPr>
              <a:t>Подготовка и сопровождение муниципальных </a:t>
            </a:r>
            <a:r>
              <a:rPr lang="ru-RU" altLang="ru-RU" sz="1200" dirty="0" err="1">
                <a:solidFill>
                  <a:schemeClr val="tx1">
                    <a:lumMod val="85000"/>
                    <a:lumOff val="15000"/>
                  </a:schemeClr>
                </a:solidFill>
                <a:ea typeface="Roboto" pitchFamily="2" charset="0"/>
                <a:cs typeface="Verdana" panose="020B0604030504040204" pitchFamily="34" charset="0"/>
              </a:rPr>
              <a:t>тьюторов</a:t>
            </a:r>
            <a:r>
              <a:rPr lang="ru-RU" altLang="ru-RU" sz="1200" dirty="0">
                <a:solidFill>
                  <a:schemeClr val="tx1">
                    <a:lumMod val="85000"/>
                    <a:lumOff val="15000"/>
                  </a:schemeClr>
                </a:solidFill>
                <a:ea typeface="Roboto" pitchFamily="2" charset="0"/>
                <a:cs typeface="Verdana" panose="020B0604030504040204" pitchFamily="34" charset="0"/>
              </a:rPr>
              <a:t> и методистов;</a:t>
            </a:r>
          </a:p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ru-RU" altLang="ru-RU" sz="1200" dirty="0">
                <a:solidFill>
                  <a:schemeClr val="tx1">
                    <a:lumMod val="85000"/>
                    <a:lumOff val="15000"/>
                  </a:schemeClr>
                </a:solidFill>
                <a:ea typeface="Roboto" pitchFamily="2" charset="0"/>
                <a:cs typeface="Verdana" panose="020B0604030504040204" pitchFamily="34" charset="0"/>
              </a:rPr>
              <a:t>Диагностика;</a:t>
            </a:r>
          </a:p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ru-RU" altLang="ru-RU" sz="1200" dirty="0">
                <a:solidFill>
                  <a:schemeClr val="tx1">
                    <a:lumMod val="85000"/>
                    <a:lumOff val="15000"/>
                  </a:schemeClr>
                </a:solidFill>
                <a:ea typeface="Roboto" pitchFamily="2" charset="0"/>
                <a:cs typeface="Verdana" panose="020B0604030504040204" pitchFamily="34" charset="0"/>
              </a:rPr>
              <a:t>Персонифицированные траектории</a:t>
            </a:r>
            <a:r>
              <a:rPr lang="ru-RU" alt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Roboto" pitchFamily="2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4954191" y="3400425"/>
            <a:ext cx="3074194" cy="623248"/>
          </a:xfrm>
          <a:prstGeom prst="rect">
            <a:avLst/>
          </a:prstGeom>
          <a:solidFill>
            <a:schemeClr val="tx2"/>
          </a:solidFill>
        </p:spPr>
        <p:txBody>
          <a:bodyPr lIns="68580" tIns="34290" rIns="68580" bIns="3429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ru-RU" altLang="ru-RU" sz="1200" dirty="0">
                <a:solidFill>
                  <a:schemeClr val="tx1">
                    <a:lumMod val="85000"/>
                    <a:lumOff val="15000"/>
                  </a:schemeClr>
                </a:solidFill>
                <a:ea typeface="Roboto" pitchFamily="2" charset="0"/>
                <a:cs typeface="Verdana" panose="020B0604030504040204" pitchFamily="34" charset="0"/>
              </a:rPr>
              <a:t>Адресное сопровождение педагогов в контексте приоритетных задач </a:t>
            </a:r>
            <a:r>
              <a:rPr lang="ru-RU" altLang="ru-RU" sz="1200" dirty="0" err="1">
                <a:solidFill>
                  <a:schemeClr val="tx1">
                    <a:lumMod val="85000"/>
                    <a:lumOff val="15000"/>
                  </a:schemeClr>
                </a:solidFill>
                <a:ea typeface="Roboto" pitchFamily="2" charset="0"/>
                <a:cs typeface="Verdana" panose="020B0604030504040204" pitchFamily="34" charset="0"/>
              </a:rPr>
              <a:t>госполитики</a:t>
            </a:r>
            <a:endParaRPr lang="ru-RU" altLang="ru-RU" sz="1200" dirty="0">
              <a:solidFill>
                <a:schemeClr val="tx1">
                  <a:lumMod val="85000"/>
                  <a:lumOff val="15000"/>
                </a:schemeClr>
              </a:solidFill>
              <a:ea typeface="Roboto" pitchFamily="2" charset="0"/>
              <a:cs typeface="Verdana" panose="020B060403050404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8156942" y="1562100"/>
            <a:ext cx="815608" cy="2989660"/>
          </a:xfrm>
          <a:prstGeom prst="rect">
            <a:avLst/>
          </a:prstGeom>
        </p:spPr>
        <p:txBody>
          <a:bodyPr vert="vert" lIns="68580" tIns="34290" rIns="68580" bIns="34290">
            <a:spAutoFit/>
          </a:bodyPr>
          <a:lstStyle/>
          <a:p>
            <a:pPr algn="just">
              <a:defRPr/>
            </a:pPr>
            <a:r>
              <a:rPr lang="ru-RU" altLang="ru-RU" sz="1100" b="1" dirty="0">
                <a:solidFill>
                  <a:srgbClr val="094481"/>
                </a:solidFill>
                <a:ea typeface="Roboto" pitchFamily="2" charset="0"/>
                <a:cs typeface="Verdana" panose="020B0604030504040204" pitchFamily="34" charset="0"/>
              </a:rPr>
              <a:t>Вертикально-интегрированная система синхронизации требований работодателя и государственной образовательной политики Министерства Просвещения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5265106-C427-5C41-B66F-D7DCDF88B0C8}"/>
              </a:ext>
            </a:extLst>
          </p:cNvPr>
          <p:cNvSpPr txBox="1"/>
          <p:nvPr/>
        </p:nvSpPr>
        <p:spPr>
          <a:xfrm>
            <a:off x="669132" y="1420580"/>
            <a:ext cx="30734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b="1" dirty="0">
                <a:solidFill>
                  <a:srgbClr val="00589A"/>
                </a:solidFill>
              </a:rPr>
              <a:t>I</a:t>
            </a:r>
            <a:r>
              <a:rPr lang="ru-RU" sz="2400" b="1" dirty="0">
                <a:solidFill>
                  <a:srgbClr val="00589A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/>
          </p:cNvPr>
          <p:cNvSpPr/>
          <p:nvPr/>
        </p:nvSpPr>
        <p:spPr>
          <a:xfrm>
            <a:off x="8028385" y="4674394"/>
            <a:ext cx="610790" cy="153591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" name="Rectangle 4">
            <a:extLst/>
          </p:cNvPr>
          <p:cNvSpPr/>
          <p:nvPr/>
        </p:nvSpPr>
        <p:spPr>
          <a:xfrm>
            <a:off x="841773" y="447675"/>
            <a:ext cx="1372790" cy="153591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21508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11703" y="213123"/>
            <a:ext cx="727472" cy="388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>
            <a:extLst/>
          </p:cNvPr>
          <p:cNvSpPr txBox="1"/>
          <p:nvPr/>
        </p:nvSpPr>
        <p:spPr>
          <a:xfrm>
            <a:off x="731044" y="740569"/>
            <a:ext cx="4299347" cy="654025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>
              <a:defRPr/>
            </a:pPr>
            <a:endParaRPr lang="ru-RU" sz="38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21510" name="TextBox 8"/>
          <p:cNvSpPr txBox="1">
            <a:spLocks noChangeArrowheads="1"/>
          </p:cNvSpPr>
          <p:nvPr/>
        </p:nvSpPr>
        <p:spPr bwMode="auto">
          <a:xfrm>
            <a:off x="747713" y="1463279"/>
            <a:ext cx="2764631" cy="53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endParaRPr lang="ru-RU" sz="3000" b="1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21511" name="TextBox 10"/>
          <p:cNvSpPr txBox="1">
            <a:spLocks noChangeArrowheads="1"/>
          </p:cNvSpPr>
          <p:nvPr/>
        </p:nvSpPr>
        <p:spPr bwMode="auto">
          <a:xfrm>
            <a:off x="747712" y="2135981"/>
            <a:ext cx="7736270" cy="931024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ru-RU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ФЕДЕРАЛЬНЫЙ КООРДИНАТОР СИСТЕМЫ </a:t>
            </a:r>
          </a:p>
          <a:p>
            <a:pPr algn="just"/>
            <a:r>
              <a:rPr lang="ru-RU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Федеральное государственное автономное образовательное учреждение дополнительного профессионального образования «Центр реализации государственной образовательной политики и информационных технологий» (ЦРГОП и ИТ)</a:t>
            </a:r>
          </a:p>
        </p:txBody>
      </p:sp>
      <p:sp>
        <p:nvSpPr>
          <p:cNvPr id="21512" name="Прямоугольник 9"/>
          <p:cNvSpPr>
            <a:spLocks noChangeArrowheads="1"/>
          </p:cNvSpPr>
          <p:nvPr/>
        </p:nvSpPr>
        <p:spPr bwMode="auto">
          <a:xfrm>
            <a:off x="1315642" y="733425"/>
            <a:ext cx="6430565" cy="5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ru-RU" b="1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ЕДИНАЯ ФЕДЕРАЛЬНАЯ СИСТЕМА НАУЧНО-МЕТОДИЧЕСКОГО СОПРОВОЖДЕНИЯ ПЕДАГОГИЧЕСКИХ РАБОТНИКОВ</a:t>
            </a:r>
            <a:r>
              <a:rPr lang="en-US" b="1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b="1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И УПРАВЛЕНЧЕСКИХ КАДРОВ</a:t>
            </a:r>
            <a:endParaRPr lang="ru-RU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1513" name="Прямоугольник 12"/>
          <p:cNvSpPr>
            <a:spLocks noChangeArrowheads="1"/>
          </p:cNvSpPr>
          <p:nvPr/>
        </p:nvSpPr>
        <p:spPr bwMode="auto">
          <a:xfrm flipV="1">
            <a:off x="397669" y="608410"/>
            <a:ext cx="7348538" cy="5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ru-RU" b="1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ЕДИНАЯ ФЕДЕРАЛЬНАЯ СИСТЕМА НАУЧНО-МЕТОДИЧЕСКОГО СОПРОВОЖДЕНИЯ ПЕДАГОГИЧЕСКИХ РАБОТНИКОВ</a:t>
            </a:r>
            <a:r>
              <a:rPr lang="en-US" b="1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b="1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И УПРАВЛЕНЧЕСКИХ КАДРОВ</a:t>
            </a:r>
            <a:endParaRPr lang="ru-RU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70385" y="740569"/>
            <a:ext cx="6858000" cy="352425"/>
          </a:xfrm>
          <a:prstGeom prst="rect">
            <a:avLst/>
          </a:prstGeom>
          <a:solidFill>
            <a:srgbClr val="094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r>
              <a:rPr lang="ru-RU" b="1">
                <a:solidFill>
                  <a:schemeClr val="tx2"/>
                </a:solidFill>
                <a:cs typeface="Times New Roman" pitchFamily="18" charset="0"/>
              </a:rPr>
              <a:t>ЕДИНАЯ ФЕДЕРАЛЬНАЯ СИСТЕМА НАУЧНО-МЕТОДИЧЕСКОГО СОПРОВОЖДЕНИЯ ПЕДАГОГИЧЕСКИХ РАБОТНИКОВ</a:t>
            </a:r>
            <a:r>
              <a:rPr lang="en-US" b="1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ru-RU" b="1">
                <a:solidFill>
                  <a:schemeClr val="tx2"/>
                </a:solidFill>
                <a:cs typeface="Times New Roman" pitchFamily="18" charset="0"/>
              </a:rPr>
              <a:t>И УПРАВЛЕНЧЕСКИХ КАДРОВ</a:t>
            </a:r>
            <a:endParaRPr lang="ru-RU">
              <a:solidFill>
                <a:schemeClr val="tx2"/>
              </a:solidFill>
            </a:endParaRPr>
          </a:p>
        </p:txBody>
      </p:sp>
      <p:sp>
        <p:nvSpPr>
          <p:cNvPr id="15" name="Шеврон 6"/>
          <p:cNvSpPr/>
          <p:nvPr/>
        </p:nvSpPr>
        <p:spPr>
          <a:xfrm rot="5400000">
            <a:off x="4014919" y="-582166"/>
            <a:ext cx="406804" cy="4007254"/>
          </a:xfrm>
          <a:prstGeom prst="chevron">
            <a:avLst>
              <a:gd name="adj" fmla="val 15517"/>
            </a:avLst>
          </a:prstGeom>
          <a:solidFill>
            <a:srgbClr val="094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68580" tIns="34290" rIns="68580" bIns="34290" anchor="ctr"/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ФЕДЕРАЛЬНЫЙ УРОВЕНЬ</a:t>
            </a:r>
          </a:p>
        </p:txBody>
      </p:sp>
      <p:sp>
        <p:nvSpPr>
          <p:cNvPr id="21516" name="Прямоугольник 15"/>
          <p:cNvSpPr>
            <a:spLocks noChangeArrowheads="1"/>
          </p:cNvSpPr>
          <p:nvPr/>
        </p:nvSpPr>
        <p:spPr bwMode="auto">
          <a:xfrm>
            <a:off x="2915464" y="1718072"/>
            <a:ext cx="2926122" cy="28469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МИНИСТЕРСТВО ПРОСВЕЩЕНИЯ РФ</a:t>
            </a:r>
          </a:p>
        </p:txBody>
      </p:sp>
      <p:sp>
        <p:nvSpPr>
          <p:cNvPr id="21517" name="Прямоугольник 16"/>
          <p:cNvSpPr>
            <a:spLocks noChangeArrowheads="1"/>
          </p:cNvSpPr>
          <p:nvPr/>
        </p:nvSpPr>
        <p:spPr bwMode="auto">
          <a:xfrm>
            <a:off x="5307181" y="3375717"/>
            <a:ext cx="3328988" cy="157735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endParaRPr lang="ru-RU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Calibri" pitchFamily="34" charset="0"/>
                <a:cs typeface="Calibri" pitchFamily="34" charset="0"/>
              </a:rPr>
              <a:t>Проведение фундаментальных и прикладных исследований, </a:t>
            </a:r>
            <a:r>
              <a:rPr lang="ru-RU" dirty="0" err="1">
                <a:latin typeface="Calibri" pitchFamily="34" charset="0"/>
                <a:cs typeface="Calibri" pitchFamily="34" charset="0"/>
              </a:rPr>
              <a:t>трансфер</a:t>
            </a:r>
            <a:r>
              <a:rPr lang="ru-RU" dirty="0">
                <a:latin typeface="Calibri" pitchFamily="34" charset="0"/>
                <a:cs typeface="Calibri" pitchFamily="34" charset="0"/>
              </a:rPr>
              <a:t> научных достижений и передовых педагогических технологий в сферу образования</a:t>
            </a:r>
          </a:p>
          <a:p>
            <a:pPr algn="just"/>
            <a:endParaRPr lang="ru-RU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1518" name="Прямоугольник 17"/>
          <p:cNvSpPr>
            <a:spLocks noChangeArrowheads="1"/>
          </p:cNvSpPr>
          <p:nvPr/>
        </p:nvSpPr>
        <p:spPr bwMode="auto">
          <a:xfrm>
            <a:off x="841773" y="3719513"/>
            <a:ext cx="4188619" cy="62324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just"/>
            <a:r>
              <a:rPr lang="ru-RU" sz="1200" dirty="0">
                <a:latin typeface="Calibri" pitchFamily="34" charset="0"/>
                <a:cs typeface="Calibri" pitchFamily="34" charset="0"/>
              </a:rPr>
              <a:t>Ведение единого федерального реестра образовательных программ дополнительного профессионального педагогического образования (ФРОП ДППО)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636169" y="1218010"/>
            <a:ext cx="507831" cy="3390900"/>
          </a:xfrm>
          <a:prstGeom prst="rect">
            <a:avLst/>
          </a:prstGeom>
        </p:spPr>
        <p:txBody>
          <a:bodyPr vert="vert" lIns="68580" tIns="34290" rIns="68580" bIns="34290">
            <a:spAutoFit/>
          </a:bodyPr>
          <a:lstStyle/>
          <a:p>
            <a:pPr algn="ctr">
              <a:defRPr/>
            </a:pPr>
            <a:r>
              <a:rPr lang="ru-RU" sz="1200" i="1" dirty="0"/>
              <a:t>Национальная система профессионального роста педагогических работников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/>
          </p:cNvPr>
          <p:cNvSpPr/>
          <p:nvPr/>
        </p:nvSpPr>
        <p:spPr>
          <a:xfrm>
            <a:off x="8028385" y="4674394"/>
            <a:ext cx="610790" cy="153591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" name="Rectangle 4">
            <a:extLst/>
          </p:cNvPr>
          <p:cNvSpPr/>
          <p:nvPr/>
        </p:nvSpPr>
        <p:spPr>
          <a:xfrm>
            <a:off x="841773" y="447675"/>
            <a:ext cx="1372790" cy="153591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22532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8385" y="352425"/>
            <a:ext cx="727472" cy="388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Шеврон 8"/>
          <p:cNvSpPr/>
          <p:nvPr/>
        </p:nvSpPr>
        <p:spPr>
          <a:xfrm rot="5400000">
            <a:off x="4167417" y="-483863"/>
            <a:ext cx="406804" cy="4007254"/>
          </a:xfrm>
          <a:prstGeom prst="chevron">
            <a:avLst>
              <a:gd name="adj" fmla="val 15517"/>
            </a:avLst>
          </a:prstGeom>
          <a:solidFill>
            <a:srgbClr val="094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68580" tIns="34290" rIns="68580" bIns="34290" anchor="ctr"/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РЕГИОНАЛЬНЫЙ УРОВЕНЬ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170385" y="740569"/>
            <a:ext cx="6858000" cy="352425"/>
          </a:xfrm>
          <a:prstGeom prst="rect">
            <a:avLst/>
          </a:prstGeom>
          <a:solidFill>
            <a:srgbClr val="094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r>
              <a:rPr lang="ru-RU" b="1">
                <a:solidFill>
                  <a:schemeClr val="tx2"/>
                </a:solidFill>
                <a:cs typeface="Times New Roman" pitchFamily="18" charset="0"/>
              </a:rPr>
              <a:t>ЕДИНАЯ ФЕДЕРАЛЬНАЯ СИСТЕМА НАУЧНО-МЕТОДИЧЕСКОГО СОПРОВОЖДЕНИЯ ПЕДАГОГИЧЕСКИХ РАБОТНИКОВ</a:t>
            </a:r>
            <a:r>
              <a:rPr lang="en-US" b="1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ru-RU" b="1">
                <a:solidFill>
                  <a:schemeClr val="tx2"/>
                </a:solidFill>
                <a:cs typeface="Times New Roman" pitchFamily="18" charset="0"/>
              </a:rPr>
              <a:t>И УПРАВЛЕНЧЕСКИХ КАДРОВ</a:t>
            </a:r>
            <a:endParaRPr lang="ru-RU">
              <a:solidFill>
                <a:schemeClr val="tx2"/>
              </a:solidFill>
            </a:endParaRPr>
          </a:p>
        </p:txBody>
      </p:sp>
      <p:sp>
        <p:nvSpPr>
          <p:cNvPr id="22535" name="Прямоугольник 12"/>
          <p:cNvSpPr>
            <a:spLocks noChangeArrowheads="1"/>
          </p:cNvSpPr>
          <p:nvPr/>
        </p:nvSpPr>
        <p:spPr bwMode="auto">
          <a:xfrm>
            <a:off x="1062038" y="1844278"/>
            <a:ext cx="2411016" cy="114646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ru-RU">
                <a:latin typeface="Calibri" pitchFamily="34" charset="0"/>
                <a:ea typeface="Calibri" pitchFamily="34" charset="0"/>
                <a:cs typeface="Times New Roman" pitchFamily="18" charset="0"/>
              </a:rPr>
              <a:t>Региональная инфраструктура методического сопровождения </a:t>
            </a:r>
          </a:p>
          <a:p>
            <a:pPr algn="ctr"/>
            <a:r>
              <a:rPr lang="ru-RU">
                <a:latin typeface="Calibri" pitchFamily="34" charset="0"/>
                <a:ea typeface="Calibri" pitchFamily="34" charset="0"/>
                <a:cs typeface="Times New Roman" pitchFamily="18" charset="0"/>
              </a:rPr>
              <a:t>(в т.ч. ИРО, ИПК) </a:t>
            </a:r>
          </a:p>
        </p:txBody>
      </p:sp>
      <p:sp>
        <p:nvSpPr>
          <p:cNvPr id="22536" name="Прямоугольник 13"/>
          <p:cNvSpPr>
            <a:spLocks noChangeArrowheads="1"/>
          </p:cNvSpPr>
          <p:nvPr/>
        </p:nvSpPr>
        <p:spPr bwMode="auto">
          <a:xfrm>
            <a:off x="1170385" y="3244454"/>
            <a:ext cx="2416969" cy="157735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ru-RU">
                <a:latin typeface="Calibri" pitchFamily="34" charset="0"/>
                <a:cs typeface="Calibri" pitchFamily="34" charset="0"/>
              </a:rPr>
              <a:t>Создание на базе ИРО и ИПК </a:t>
            </a:r>
            <a:r>
              <a:rPr lang="ru-RU" b="1">
                <a:latin typeface="Calibri" pitchFamily="34" charset="0"/>
                <a:cs typeface="Calibri" pitchFamily="34" charset="0"/>
              </a:rPr>
              <a:t>Центров непрерывного повышения профессионального мастерства педагогических работников (ЦНППМ) </a:t>
            </a:r>
            <a:r>
              <a:rPr lang="ru-RU">
                <a:latin typeface="Calibri" pitchFamily="34" charset="0"/>
                <a:cs typeface="Calibri" pitchFamily="34" charset="0"/>
              </a:rPr>
              <a:t>во всех субъектах РФ</a:t>
            </a:r>
            <a:endParaRPr lang="ru-RU">
              <a:latin typeface="Calibri" pitchFamily="34" charset="0"/>
            </a:endParaRPr>
          </a:p>
        </p:txBody>
      </p:sp>
      <p:sp>
        <p:nvSpPr>
          <p:cNvPr id="22537" name="Прямоугольник 14"/>
          <p:cNvSpPr>
            <a:spLocks noChangeArrowheads="1"/>
          </p:cNvSpPr>
          <p:nvPr/>
        </p:nvSpPr>
        <p:spPr bwMode="auto">
          <a:xfrm rot="-501809">
            <a:off x="3824288" y="3553011"/>
            <a:ext cx="933450" cy="577081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ru-RU" sz="11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до 2021 года во всех субъектах РФ</a:t>
            </a:r>
          </a:p>
        </p:txBody>
      </p:sp>
      <p:sp>
        <p:nvSpPr>
          <p:cNvPr id="22538" name="Прямоугольник 15"/>
          <p:cNvSpPr>
            <a:spLocks noChangeArrowheads="1"/>
          </p:cNvSpPr>
          <p:nvPr/>
        </p:nvSpPr>
        <p:spPr bwMode="auto">
          <a:xfrm>
            <a:off x="5112544" y="2093119"/>
            <a:ext cx="2524125" cy="931024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just"/>
            <a:r>
              <a:rPr lang="ru-RU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Региональные учебно-методические объединения, методические советы, ресурсные центры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966264" y="1092994"/>
            <a:ext cx="784830" cy="3390900"/>
          </a:xfrm>
          <a:prstGeom prst="rect">
            <a:avLst/>
          </a:prstGeom>
        </p:spPr>
        <p:txBody>
          <a:bodyPr vert="vert" lIns="68580" tIns="34290" rIns="68580" bIns="34290">
            <a:spAutoFit/>
          </a:bodyPr>
          <a:lstStyle/>
          <a:p>
            <a:pPr algn="ctr">
              <a:defRPr/>
            </a:pPr>
            <a:r>
              <a:rPr lang="ru-RU" i="1" dirty="0">
                <a:latin typeface="+mn-lt"/>
                <a:cs typeface="+mn-cs"/>
              </a:rPr>
              <a:t>Национальная система профессионального роста педагогических работников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/>
          </p:cNvPr>
          <p:cNvSpPr/>
          <p:nvPr/>
        </p:nvSpPr>
        <p:spPr>
          <a:xfrm>
            <a:off x="8449867" y="4905375"/>
            <a:ext cx="610790" cy="153591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" name="Rectangle 4">
            <a:extLst/>
          </p:cNvPr>
          <p:cNvSpPr/>
          <p:nvPr/>
        </p:nvSpPr>
        <p:spPr>
          <a:xfrm>
            <a:off x="841773" y="292894"/>
            <a:ext cx="1372790" cy="154781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23556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8385" y="213123"/>
            <a:ext cx="727472" cy="388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Прямоугольник 5"/>
          <p:cNvSpPr>
            <a:spLocks noChangeArrowheads="1"/>
          </p:cNvSpPr>
          <p:nvPr/>
        </p:nvSpPr>
        <p:spPr bwMode="auto">
          <a:xfrm>
            <a:off x="2286000" y="447675"/>
            <a:ext cx="4572000" cy="715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ЗАДАЧИ ДЕЯТЕЛЬНОСТИ ЦЕНТРОВ НЕПРЕРЫВНОГО ПОВЫШЕНИЯ ПРОФЕССИОНАЛЬНОГО МАСТЕРСТВА ПЕДАГОГИЧЕСКИХ РАБОТНИКОВ И УПРАВЛЕНЧЕСКИХ </a:t>
            </a:r>
            <a:endParaRPr lang="ru-RU">
              <a:latin typeface="Calibri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6978" y="681037"/>
            <a:ext cx="8052197" cy="681038"/>
          </a:xfrm>
          <a:prstGeom prst="rect">
            <a:avLst/>
          </a:prstGeom>
          <a:solidFill>
            <a:srgbClr val="094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ЗАДАЧИ ДЕЯТЕЛЬНОСТИ ЦЕНТРОВ НЕПРЕРЫВНОГО ПОВЫШЕНИЯ ПРОФЕССИОНАЛЬНОГО МАСТЕРСТВА ПЕДАГОГИЧЕСКИХ РАБОТНИКОВ И УПРАВЛЕНЧЕСКИХ </a:t>
            </a:r>
          </a:p>
        </p:txBody>
      </p:sp>
      <p:sp>
        <p:nvSpPr>
          <p:cNvPr id="23559" name="Прямоугольник 8"/>
          <p:cNvSpPr>
            <a:spLocks noChangeArrowheads="1"/>
          </p:cNvSpPr>
          <p:nvPr/>
        </p:nvSpPr>
        <p:spPr bwMode="auto">
          <a:xfrm>
            <a:off x="586978" y="1362075"/>
            <a:ext cx="8052197" cy="363945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just"/>
            <a:r>
              <a:rPr lang="ru-RU" altLang="ru-RU" sz="1500" b="1" dirty="0">
                <a:latin typeface="Calibri" pitchFamily="34" charset="0"/>
                <a:ea typeface="Roboto"/>
                <a:cs typeface="Verdana" pitchFamily="34" charset="0"/>
              </a:rPr>
              <a:t>ЦНППМ - </a:t>
            </a:r>
            <a:r>
              <a:rPr lang="ru-RU" altLang="ru-RU" sz="1500" dirty="0">
                <a:latin typeface="Calibri" pitchFamily="34" charset="0"/>
                <a:ea typeface="Roboto"/>
                <a:cs typeface="Verdana" pitchFamily="34" charset="0"/>
              </a:rPr>
              <a:t>ключевой инструмент формирования единой федеральной  системы научно-методического сопровождения педагогических  работников общего образования.</a:t>
            </a:r>
          </a:p>
          <a:p>
            <a:pPr algn="just"/>
            <a:r>
              <a:rPr lang="ru-RU" altLang="ru-RU" sz="1500" dirty="0">
                <a:latin typeface="Calibri" pitchFamily="34" charset="0"/>
                <a:ea typeface="Roboto"/>
                <a:cs typeface="Verdana" pitchFamily="34" charset="0"/>
              </a:rPr>
              <a:t>             </a:t>
            </a:r>
            <a:r>
              <a:rPr lang="ru-RU" altLang="ru-RU" sz="1500" b="1" dirty="0">
                <a:latin typeface="Calibri" pitchFamily="34" charset="0"/>
                <a:ea typeface="Roboto"/>
                <a:cs typeface="Verdana" pitchFamily="34" charset="0"/>
              </a:rPr>
              <a:t>ОСНОВНЫЕ</a:t>
            </a:r>
            <a:r>
              <a:rPr lang="ru-RU" altLang="ru-RU" sz="1500" dirty="0">
                <a:latin typeface="Calibri" pitchFamily="34" charset="0"/>
                <a:ea typeface="Roboto"/>
                <a:cs typeface="Verdana" pitchFamily="34" charset="0"/>
              </a:rPr>
              <a:t> </a:t>
            </a:r>
            <a:r>
              <a:rPr lang="ru-RU" altLang="ru-RU" sz="1500" b="1" dirty="0">
                <a:latin typeface="Calibri" pitchFamily="34" charset="0"/>
                <a:ea typeface="Roboto"/>
                <a:cs typeface="Verdana" pitchFamily="34" charset="0"/>
              </a:rPr>
              <a:t>ЗАДАЧИ ЦНППМ: </a:t>
            </a:r>
          </a:p>
          <a:p>
            <a:pPr algn="just"/>
            <a:r>
              <a:rPr lang="ru-RU" altLang="ru-RU" dirty="0">
                <a:latin typeface="Calibri" pitchFamily="34" charset="0"/>
                <a:ea typeface="Roboto"/>
                <a:cs typeface="Verdana" pitchFamily="34" charset="0"/>
              </a:rPr>
              <a:t>Обеспечение организационно-методических условий для эффективного повышения профессионального мастерства педагогов: диагностика профессиональных дефицитов; разработка и реализация индивидуальных образовательных маршрутов.</a:t>
            </a:r>
          </a:p>
          <a:p>
            <a:pPr algn="just"/>
            <a:endParaRPr lang="ru-RU" altLang="ru-RU" dirty="0">
              <a:latin typeface="Calibri" pitchFamily="34" charset="0"/>
              <a:ea typeface="Roboto"/>
              <a:cs typeface="Verdana" pitchFamily="34" charset="0"/>
            </a:endParaRPr>
          </a:p>
          <a:p>
            <a:pPr algn="just"/>
            <a:r>
              <a:rPr lang="ru-RU" altLang="ru-RU" dirty="0">
                <a:latin typeface="Calibri" pitchFamily="34" charset="0"/>
                <a:ea typeface="Roboto"/>
                <a:cs typeface="Verdana" pitchFamily="34" charset="0"/>
              </a:rPr>
              <a:t>Методическая поддержка процесса внедрения новых образовательных технологий </a:t>
            </a:r>
            <a:br>
              <a:rPr lang="ru-RU" altLang="ru-RU" dirty="0">
                <a:latin typeface="Calibri" pitchFamily="34" charset="0"/>
                <a:ea typeface="Roboto"/>
                <a:cs typeface="Verdana" pitchFamily="34" charset="0"/>
              </a:rPr>
            </a:br>
            <a:r>
              <a:rPr lang="ru-RU" altLang="ru-RU" dirty="0">
                <a:latin typeface="Calibri" pitchFamily="34" charset="0"/>
                <a:ea typeface="Roboto"/>
                <a:cs typeface="Verdana" pitchFamily="34" charset="0"/>
              </a:rPr>
              <a:t>и обновления содержания образования.</a:t>
            </a:r>
          </a:p>
          <a:p>
            <a:pPr algn="just"/>
            <a:endParaRPr lang="ru-RU" altLang="ru-RU" dirty="0">
              <a:latin typeface="Calibri" pitchFamily="34" charset="0"/>
              <a:ea typeface="Roboto"/>
              <a:cs typeface="Verdana" pitchFamily="34" charset="0"/>
            </a:endParaRPr>
          </a:p>
          <a:p>
            <a:pPr algn="just"/>
            <a:r>
              <a:rPr lang="ru-RU" altLang="ru-RU" dirty="0">
                <a:latin typeface="Calibri" pitchFamily="34" charset="0"/>
                <a:ea typeface="Roboto"/>
                <a:cs typeface="Verdana" pitchFamily="34" charset="0"/>
              </a:rPr>
              <a:t>Выявление и распространение успешных педагогических практик и инноваций; реализация программ «горизонтального обучения», в том числе через развитие сетевого взаимодействия между образовательными организациями.</a:t>
            </a:r>
          </a:p>
          <a:p>
            <a:pPr algn="just"/>
            <a:endParaRPr lang="ru-RU" altLang="ru-RU" dirty="0">
              <a:latin typeface="Calibri" pitchFamily="34" charset="0"/>
              <a:ea typeface="Roboto"/>
              <a:cs typeface="Verdana" pitchFamily="34" charset="0"/>
            </a:endParaRPr>
          </a:p>
          <a:p>
            <a:pPr algn="just"/>
            <a:r>
              <a:rPr lang="ru-RU" altLang="ru-RU" dirty="0">
                <a:latin typeface="Calibri" pitchFamily="34" charset="0"/>
                <a:ea typeface="Roboto"/>
                <a:cs typeface="Verdana" pitchFamily="34" charset="0"/>
              </a:rPr>
              <a:t>Создание системы комплексного сопровождения (информационного, методического, образовательного) методистов и </a:t>
            </a:r>
            <a:r>
              <a:rPr lang="ru-RU" altLang="ru-RU" dirty="0" err="1">
                <a:latin typeface="Calibri" pitchFamily="34" charset="0"/>
                <a:ea typeface="Roboto"/>
                <a:cs typeface="Verdana" pitchFamily="34" charset="0"/>
              </a:rPr>
              <a:t>тьюторов</a:t>
            </a:r>
            <a:r>
              <a:rPr lang="ru-RU" altLang="ru-RU" dirty="0">
                <a:latin typeface="Calibri" pitchFamily="34" charset="0"/>
                <a:ea typeface="Roboto"/>
                <a:cs typeface="Verdana" pitchFamily="34" charset="0"/>
              </a:rPr>
              <a:t> муниципального уровня.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A20878C-864F-F441-8B83-F882C47D0D27}"/>
              </a:ext>
            </a:extLst>
          </p:cNvPr>
          <p:cNvSpPr/>
          <p:nvPr/>
        </p:nvSpPr>
        <p:spPr>
          <a:xfrm>
            <a:off x="8027832" y="4674268"/>
            <a:ext cx="611342" cy="15405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A6D554-A888-2441-A376-2DF53F41115A}"/>
              </a:ext>
            </a:extLst>
          </p:cNvPr>
          <p:cNvSpPr/>
          <p:nvPr/>
        </p:nvSpPr>
        <p:spPr>
          <a:xfrm>
            <a:off x="841938" y="447239"/>
            <a:ext cx="1372756" cy="15405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A15B359-5584-554F-B33E-E9F9C20528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1639" y="447239"/>
            <a:ext cx="727535" cy="38801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0E92715-F53B-5D43-B8BC-455ACF1EC9A6}"/>
              </a:ext>
            </a:extLst>
          </p:cNvPr>
          <p:cNvSpPr txBox="1"/>
          <p:nvPr/>
        </p:nvSpPr>
        <p:spPr>
          <a:xfrm>
            <a:off x="0" y="523634"/>
            <a:ext cx="9189649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3600" dirty="0"/>
              <a:t>Плановые показатели ФП «Учитель будущего»</a:t>
            </a:r>
            <a:endParaRPr lang="ru-RU" sz="3400" dirty="0">
              <a:latin typeface="Circe Light" panose="020B0402020203020203" pitchFamily="34" charset="7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EB2BF1-49DD-AE46-B1BC-D12292363887}"/>
              </a:ext>
            </a:extLst>
          </p:cNvPr>
          <p:cNvSpPr txBox="1"/>
          <p:nvPr/>
        </p:nvSpPr>
        <p:spPr>
          <a:xfrm>
            <a:off x="275734" y="1146882"/>
            <a:ext cx="8604316" cy="394723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2100" dirty="0"/>
              <a:t>1. Доля </a:t>
            </a:r>
            <a:r>
              <a:rPr lang="ru-RU" sz="2100" b="1" dirty="0"/>
              <a:t>учителей </a:t>
            </a:r>
            <a:r>
              <a:rPr lang="ru-RU" sz="2100" dirty="0"/>
              <a:t>общеобразовательных организаций, вовлеченных в систему профессионального роста педагогических работников (в отношении которых был разработан  </a:t>
            </a:r>
            <a:r>
              <a:rPr lang="ru-RU" sz="2100" b="1" dirty="0"/>
              <a:t>индивидуальный образовательный маршрут</a:t>
            </a:r>
            <a:r>
              <a:rPr lang="ru-RU" sz="2100" dirty="0"/>
              <a:t>) – </a:t>
            </a:r>
            <a:r>
              <a:rPr lang="ru-RU" sz="2100" b="1" dirty="0"/>
              <a:t>ПК на базе Центра </a:t>
            </a:r>
            <a:r>
              <a:rPr lang="ru-RU" sz="2100" dirty="0"/>
              <a:t>(5%)</a:t>
            </a:r>
          </a:p>
          <a:p>
            <a:r>
              <a:rPr lang="ru-RU" sz="2100" dirty="0">
                <a:latin typeface="Circe" panose="020B0502020203020203" pitchFamily="34" charset="77"/>
              </a:rPr>
              <a:t>2. </a:t>
            </a:r>
            <a:r>
              <a:rPr lang="ru-RU" sz="2100" dirty="0"/>
              <a:t>Доля </a:t>
            </a:r>
            <a:r>
              <a:rPr lang="ru-RU" sz="2100" b="1" dirty="0"/>
              <a:t>педагогических работников </a:t>
            </a:r>
            <a:r>
              <a:rPr lang="ru-RU" sz="2100" dirty="0"/>
              <a:t>системы общего, дополнительного и профессионального образования, </a:t>
            </a:r>
            <a:r>
              <a:rPr lang="ru-RU" sz="2100" b="1" dirty="0"/>
              <a:t>повысивших уровень профессионального мастерства</a:t>
            </a:r>
            <a:r>
              <a:rPr lang="ru-RU" sz="2100" dirty="0"/>
              <a:t> в форматах непрерывного образования – </a:t>
            </a:r>
            <a:r>
              <a:rPr lang="ru-RU" sz="2100" b="1" dirty="0"/>
              <a:t>на базе Цент</a:t>
            </a:r>
            <a:r>
              <a:rPr lang="ru-RU" sz="2100" dirty="0"/>
              <a:t>ра (5%)</a:t>
            </a:r>
          </a:p>
          <a:p>
            <a:r>
              <a:rPr lang="ru-RU" sz="2100" dirty="0">
                <a:latin typeface="Circe" panose="020B0502020203020203" pitchFamily="34" charset="77"/>
              </a:rPr>
              <a:t>3.</a:t>
            </a:r>
            <a:r>
              <a:rPr lang="ru-RU" sz="2100" dirty="0"/>
              <a:t> Количество образовательных организаций субъекта Российской</a:t>
            </a:r>
          </a:p>
          <a:p>
            <a:r>
              <a:rPr lang="ru-RU" sz="2100" dirty="0"/>
              <a:t>Федерации, </a:t>
            </a:r>
            <a:r>
              <a:rPr lang="ru-RU" sz="2100" b="1" dirty="0"/>
              <a:t>принявших участие в программах повышения квалификации управленческих команд </a:t>
            </a:r>
            <a:r>
              <a:rPr lang="ru-RU" sz="2100" dirty="0"/>
              <a:t>(руководителей и заместителей руководителей)</a:t>
            </a:r>
            <a:endParaRPr lang="ru-RU" sz="1900" dirty="0">
              <a:latin typeface="Circe" panose="020B0502020203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9421180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A20878C-864F-F441-8B83-F882C47D0D27}"/>
              </a:ext>
            </a:extLst>
          </p:cNvPr>
          <p:cNvSpPr/>
          <p:nvPr/>
        </p:nvSpPr>
        <p:spPr>
          <a:xfrm>
            <a:off x="8027832" y="4674268"/>
            <a:ext cx="611342" cy="15405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A6D554-A888-2441-A376-2DF53F41115A}"/>
              </a:ext>
            </a:extLst>
          </p:cNvPr>
          <p:cNvSpPr/>
          <p:nvPr/>
        </p:nvSpPr>
        <p:spPr>
          <a:xfrm>
            <a:off x="841938" y="447239"/>
            <a:ext cx="1372756" cy="15405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A15B359-5584-554F-B33E-E9F9C20528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1639" y="447239"/>
            <a:ext cx="727535" cy="38801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0E92715-F53B-5D43-B8BC-455ACF1EC9A6}"/>
              </a:ext>
            </a:extLst>
          </p:cNvPr>
          <p:cNvSpPr txBox="1"/>
          <p:nvPr/>
        </p:nvSpPr>
        <p:spPr>
          <a:xfrm>
            <a:off x="0" y="523634"/>
            <a:ext cx="9189649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3600" dirty="0"/>
              <a:t>Плановые показатели ФП «Учитель будущего»</a:t>
            </a:r>
            <a:endParaRPr lang="ru-RU" sz="3400" dirty="0">
              <a:latin typeface="Circe Light" panose="020B0402020203020203" pitchFamily="34" charset="7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EB2BF1-49DD-AE46-B1BC-D12292363887}"/>
              </a:ext>
            </a:extLst>
          </p:cNvPr>
          <p:cNvSpPr txBox="1"/>
          <p:nvPr/>
        </p:nvSpPr>
        <p:spPr>
          <a:xfrm>
            <a:off x="275734" y="1146881"/>
            <a:ext cx="8604316" cy="200824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1900" dirty="0">
                <a:latin typeface="Circe" panose="020B0502020203020203" pitchFamily="34" charset="77"/>
              </a:rPr>
              <a:t>4. </a:t>
            </a:r>
            <a:r>
              <a:rPr lang="ru-RU" sz="2100" dirty="0"/>
              <a:t>Количество созданных на базе Центра </a:t>
            </a:r>
            <a:r>
              <a:rPr lang="ru-RU" sz="2100" b="1" dirty="0"/>
              <a:t>профессиональных сообществ </a:t>
            </a:r>
            <a:r>
              <a:rPr lang="ru-RU" sz="2100" dirty="0"/>
              <a:t>педагогических работников </a:t>
            </a:r>
          </a:p>
          <a:p>
            <a:endParaRPr lang="ru-RU" sz="2100" dirty="0">
              <a:latin typeface="Circe" panose="020B0502020203020203" pitchFamily="34" charset="77"/>
            </a:endParaRPr>
          </a:p>
          <a:p>
            <a:r>
              <a:rPr lang="ru-RU" sz="2100" dirty="0">
                <a:latin typeface="Circe" panose="020B0502020203020203" pitchFamily="34" charset="77"/>
              </a:rPr>
              <a:t>5.</a:t>
            </a:r>
            <a:r>
              <a:rPr lang="ru-RU" sz="2100" dirty="0"/>
              <a:t> Количество </a:t>
            </a:r>
            <a:r>
              <a:rPr lang="ru-RU" sz="2100" b="1" dirty="0" err="1"/>
              <a:t>стажировочных</a:t>
            </a:r>
            <a:r>
              <a:rPr lang="ru-RU" sz="2100" b="1" dirty="0"/>
              <a:t> площадок</a:t>
            </a:r>
            <a:r>
              <a:rPr lang="ru-RU" sz="2100" dirty="0"/>
              <a:t>, отобранных для реализации программ непрерывного повышения профессионального мастерства педагогических работников</a:t>
            </a:r>
            <a:endParaRPr lang="ru-RU" sz="1900" dirty="0">
              <a:latin typeface="Circe" panose="020B0502020203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9421180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74DE1DC-5A68-9E46-A803-EC504762AA5F}"/>
              </a:ext>
            </a:extLst>
          </p:cNvPr>
          <p:cNvSpPr/>
          <p:nvPr/>
        </p:nvSpPr>
        <p:spPr>
          <a:xfrm>
            <a:off x="8027832" y="4674268"/>
            <a:ext cx="611342" cy="15405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BE5E32D-7C17-5740-B8C9-38A7DA7F896E}"/>
              </a:ext>
            </a:extLst>
          </p:cNvPr>
          <p:cNvSpPr/>
          <p:nvPr/>
        </p:nvSpPr>
        <p:spPr>
          <a:xfrm>
            <a:off x="841938" y="447239"/>
            <a:ext cx="1372756" cy="15405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D872863-05C2-BF49-BC4A-A7A9361DCA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9457" y="2571750"/>
            <a:ext cx="1795712" cy="179571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A3E8FDE-9506-1346-92B4-B69CBDD56BB9}"/>
              </a:ext>
            </a:extLst>
          </p:cNvPr>
          <p:cNvSpPr txBox="1"/>
          <p:nvPr/>
        </p:nvSpPr>
        <p:spPr>
          <a:xfrm>
            <a:off x="841938" y="1233486"/>
            <a:ext cx="7896097" cy="87716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altLang="ru-RU" sz="5300" b="1" dirty="0">
                <a:solidFill>
                  <a:schemeClr val="bg1"/>
                </a:solidFill>
                <a:latin typeface="Circe" panose="020B0502020203020203" pitchFamily="34" charset="77"/>
              </a:rPr>
              <a:t>Спасибо за внимание!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95663" y="2701949"/>
            <a:ext cx="41457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</a:rPr>
              <a:t>Карпова Юлия Викторовна 89879515209</a:t>
            </a:r>
          </a:p>
        </p:txBody>
      </p:sp>
    </p:spTree>
    <p:extLst>
      <p:ext uri="{BB962C8B-B14F-4D97-AF65-F5344CB8AC3E}">
        <p14:creationId xmlns:p14="http://schemas.microsoft.com/office/powerpoint/2010/main" val="35334125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A20878C-864F-F441-8B83-F882C47D0D27}"/>
              </a:ext>
            </a:extLst>
          </p:cNvPr>
          <p:cNvSpPr/>
          <p:nvPr/>
        </p:nvSpPr>
        <p:spPr>
          <a:xfrm>
            <a:off x="8027832" y="4674268"/>
            <a:ext cx="611342" cy="15405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A6D554-A888-2441-A376-2DF53F41115A}"/>
              </a:ext>
            </a:extLst>
          </p:cNvPr>
          <p:cNvSpPr/>
          <p:nvPr/>
        </p:nvSpPr>
        <p:spPr>
          <a:xfrm>
            <a:off x="841938" y="447239"/>
            <a:ext cx="1372756" cy="15405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A15B359-5584-554F-B33E-E9F9C20528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1639" y="447239"/>
            <a:ext cx="727535" cy="38801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0E92715-F53B-5D43-B8BC-455ACF1EC9A6}"/>
              </a:ext>
            </a:extLst>
          </p:cNvPr>
          <p:cNvSpPr txBox="1"/>
          <p:nvPr/>
        </p:nvSpPr>
        <p:spPr>
          <a:xfrm>
            <a:off x="429785" y="447239"/>
            <a:ext cx="8844843" cy="111569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3400" dirty="0">
                <a:latin typeface="Circe Light" panose="020B0402020203020203" pitchFamily="34" charset="77"/>
              </a:rPr>
              <a:t>Главная задача деятельности методических служб Самарской области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EB2BF1-49DD-AE46-B1BC-D12292363887}"/>
              </a:ext>
            </a:extLst>
          </p:cNvPr>
          <p:cNvSpPr txBox="1"/>
          <p:nvPr/>
        </p:nvSpPr>
        <p:spPr>
          <a:xfrm>
            <a:off x="275734" y="1691296"/>
            <a:ext cx="8604316" cy="282385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altLang="ru-RU" sz="1900" dirty="0">
                <a:latin typeface="Circe" panose="020B0502020203020203" pitchFamily="34" charset="77"/>
              </a:rPr>
              <a:t>Осуществление непрерывного дополнительного профессионального образования педагогических работников на основе диагностики профессиональных компетенций с учетом </a:t>
            </a:r>
            <a:r>
              <a:rPr lang="ru-RU" altLang="ru-RU" sz="1900" b="1" dirty="0">
                <a:latin typeface="Circe" panose="020B0502020203020203" pitchFamily="34" charset="77"/>
              </a:rPr>
              <a:t>анализа запросов в овладении новыми профессиональными компетенциями </a:t>
            </a:r>
            <a:r>
              <a:rPr lang="ru-RU" altLang="ru-RU" sz="1900" dirty="0">
                <a:latin typeface="Circe" panose="020B0502020203020203" pitchFamily="34" charset="77"/>
              </a:rPr>
              <a:t>и </a:t>
            </a:r>
            <a:r>
              <a:rPr lang="ru-RU" sz="2100" b="1" dirty="0"/>
              <a:t>анализа результатов оценочных процедур</a:t>
            </a:r>
            <a:r>
              <a:rPr lang="ru-RU" sz="2100" dirty="0"/>
              <a:t>, потребностей педагогических работников в повышении уровня профессионального мастерства и устранении </a:t>
            </a:r>
            <a:r>
              <a:rPr lang="ru-RU" sz="2100" b="1" dirty="0"/>
              <a:t>профессиональных дефицитов</a:t>
            </a:r>
            <a:r>
              <a:rPr lang="ru-RU" altLang="ru-RU" sz="1900" dirty="0">
                <a:latin typeface="Circe" panose="020B0502020203020203" pitchFamily="34" charset="77"/>
              </a:rPr>
              <a:t>, определяющих индивидуальные образовательные маршруты совершенствования профессионального мастерства педагогов.</a:t>
            </a:r>
            <a:endParaRPr lang="ru-RU" sz="1900" dirty="0">
              <a:latin typeface="Circe" panose="020B0502020203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942118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AC33BF3-26E4-EF43-8850-0EE1B6D643F6}"/>
              </a:ext>
            </a:extLst>
          </p:cNvPr>
          <p:cNvSpPr/>
          <p:nvPr/>
        </p:nvSpPr>
        <p:spPr>
          <a:xfrm>
            <a:off x="3444586" y="309060"/>
            <a:ext cx="5699414" cy="120281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74DE1DC-5A68-9E46-A803-EC504762AA5F}"/>
              </a:ext>
            </a:extLst>
          </p:cNvPr>
          <p:cNvSpPr/>
          <p:nvPr/>
        </p:nvSpPr>
        <p:spPr>
          <a:xfrm>
            <a:off x="8027832" y="4674268"/>
            <a:ext cx="611342" cy="15405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D878179-0DE3-9642-BFCB-BE5307539511}"/>
              </a:ext>
            </a:extLst>
          </p:cNvPr>
          <p:cNvSpPr txBox="1"/>
          <p:nvPr/>
        </p:nvSpPr>
        <p:spPr>
          <a:xfrm>
            <a:off x="1058427" y="393991"/>
            <a:ext cx="7947372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>
              <a:defRPr/>
            </a:pPr>
            <a:r>
              <a:rPr lang="ru-RU" altLang="ru-RU" sz="3000" dirty="0">
                <a:solidFill>
                  <a:schemeClr val="bg1"/>
                </a:solidFill>
                <a:latin typeface="Circe Light" panose="020B0402020203020203" pitchFamily="34" charset="77"/>
              </a:rPr>
              <a:t>Непрерывное образование</a:t>
            </a:r>
            <a:endParaRPr lang="en-US" altLang="ru-RU" sz="3000" dirty="0">
              <a:solidFill>
                <a:schemeClr val="bg1"/>
              </a:solidFill>
              <a:latin typeface="Circe Light" panose="020B0402020203020203" pitchFamily="34" charset="77"/>
            </a:endParaRPr>
          </a:p>
          <a:p>
            <a:pPr algn="r">
              <a:defRPr/>
            </a:pPr>
            <a:r>
              <a:rPr lang="ru-RU" altLang="ru-RU" sz="3000" dirty="0">
                <a:solidFill>
                  <a:schemeClr val="bg1"/>
                </a:solidFill>
                <a:latin typeface="Circe Light" panose="020B0402020203020203" pitchFamily="34" charset="77"/>
              </a:rPr>
              <a:t>             (возобновляемое образование)</a:t>
            </a:r>
            <a:endParaRPr lang="ru-RU" sz="3000" dirty="0">
              <a:solidFill>
                <a:schemeClr val="bg1"/>
              </a:solidFill>
              <a:latin typeface="Circe Light" panose="020B0402020203020203" pitchFamily="34" charset="77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8CFF42-FFD4-8B4D-91D2-D5CA36BD5C52}"/>
              </a:ext>
            </a:extLst>
          </p:cNvPr>
          <p:cNvSpPr/>
          <p:nvPr/>
        </p:nvSpPr>
        <p:spPr>
          <a:xfrm>
            <a:off x="0" y="239940"/>
            <a:ext cx="698423" cy="15405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BEC34961-EE64-F54A-904B-43D339A097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56246" y="1782699"/>
            <a:ext cx="6787754" cy="3045619"/>
          </a:xfrm>
          <a:prstGeom prst="rect">
            <a:avLst/>
          </a:prstGeom>
          <a:noFill/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0C42B64-4984-844F-A12C-05346203C531}"/>
              </a:ext>
            </a:extLst>
          </p:cNvPr>
          <p:cNvSpPr/>
          <p:nvPr/>
        </p:nvSpPr>
        <p:spPr>
          <a:xfrm>
            <a:off x="3099070" y="1982586"/>
            <a:ext cx="4351712" cy="654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16A894-3BB8-514F-B15D-A9163FFF00F7}"/>
              </a:ext>
            </a:extLst>
          </p:cNvPr>
          <p:cNvSpPr txBox="1"/>
          <p:nvPr/>
        </p:nvSpPr>
        <p:spPr>
          <a:xfrm>
            <a:off x="3272526" y="1982586"/>
            <a:ext cx="4238269" cy="86946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2600" dirty="0">
                <a:solidFill>
                  <a:srgbClr val="00B050"/>
                </a:solidFill>
                <a:latin typeface="Circe Light" panose="020B0402020203020203" pitchFamily="34" charset="77"/>
              </a:rPr>
              <a:t>Непрерывное образование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8759" y="1044035"/>
            <a:ext cx="1760048" cy="9233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1800" dirty="0">
                <a:solidFill>
                  <a:schemeClr val="tx1">
                    <a:lumMod val="50000"/>
                  </a:schemeClr>
                </a:solidFill>
              </a:rPr>
              <a:t>Плановое повышение квалификации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831898" y="2131308"/>
            <a:ext cx="1216909" cy="811272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250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/>
          </p:cNvPr>
          <p:cNvSpPr/>
          <p:nvPr/>
        </p:nvSpPr>
        <p:spPr>
          <a:xfrm>
            <a:off x="8028385" y="4674394"/>
            <a:ext cx="610790" cy="153591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" name="Rectangle 4">
            <a:extLst/>
          </p:cNvPr>
          <p:cNvSpPr/>
          <p:nvPr/>
        </p:nvSpPr>
        <p:spPr>
          <a:xfrm>
            <a:off x="841773" y="447675"/>
            <a:ext cx="1372790" cy="153591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6148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11703" y="447675"/>
            <a:ext cx="727472" cy="388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>
            <a:extLst/>
          </p:cNvPr>
          <p:cNvSpPr txBox="1"/>
          <p:nvPr/>
        </p:nvSpPr>
        <p:spPr>
          <a:xfrm>
            <a:off x="731044" y="740569"/>
            <a:ext cx="4299347" cy="654025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>
              <a:defRPr/>
            </a:pPr>
            <a:endParaRPr lang="ru-RU" sz="38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6150" name="TextBox 8"/>
          <p:cNvSpPr txBox="1">
            <a:spLocks noChangeArrowheads="1"/>
          </p:cNvSpPr>
          <p:nvPr/>
        </p:nvSpPr>
        <p:spPr bwMode="auto">
          <a:xfrm>
            <a:off x="747713" y="1463279"/>
            <a:ext cx="2764631" cy="53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endParaRPr lang="ru-RU" sz="3000" b="1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6151" name="TextBox 10"/>
          <p:cNvSpPr txBox="1">
            <a:spLocks noChangeArrowheads="1"/>
          </p:cNvSpPr>
          <p:nvPr/>
        </p:nvSpPr>
        <p:spPr bwMode="auto">
          <a:xfrm>
            <a:off x="1363266" y="835819"/>
            <a:ext cx="6338888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endParaRPr lang="ru-RU" sz="150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6152" name="Прямоугольник 9"/>
          <p:cNvSpPr>
            <a:spLocks noChangeArrowheads="1"/>
          </p:cNvSpPr>
          <p:nvPr/>
        </p:nvSpPr>
        <p:spPr bwMode="auto">
          <a:xfrm>
            <a:off x="2374107" y="601266"/>
            <a:ext cx="4942285" cy="5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marL="198835" algn="ctr"/>
            <a:r>
              <a:rPr lang="ru-RU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НАЦИОНАЛЬНАЯ СИСТЕМА ПРОФЕССИОНАЛЬНОГО РОСТА </a:t>
            </a:r>
          </a:p>
          <a:p>
            <a:pPr marL="198835" algn="ctr"/>
            <a:r>
              <a:rPr lang="ru-RU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ПЕДАГОГИЧЕСКИХ РАБОТНИКОВ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47712" y="1994298"/>
            <a:ext cx="3006329" cy="142654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lIns="68580" tIns="34290" rIns="68580" bIns="34290">
            <a:spAutoFit/>
          </a:bodyPr>
          <a:lstStyle/>
          <a:p>
            <a:pPr marL="135731" algn="just" defTabSz="566738">
              <a:lnSpc>
                <a:spcPct val="90000"/>
              </a:lnSpc>
              <a:spcAft>
                <a:spcPct val="35000"/>
              </a:spcAft>
              <a:tabLst>
                <a:tab pos="3293269" algn="l"/>
              </a:tabLst>
            </a:pPr>
            <a:r>
              <a:rPr lang="ru-RU" dirty="0">
                <a:latin typeface="Calibri" pitchFamily="34" charset="0"/>
                <a:cs typeface="Times New Roman" pitchFamily="18" charset="0"/>
              </a:rPr>
              <a:t>Система государственных и общественных институтов, обеспечивающих непрерывное образование педагогических работников с учетом анализа их потребностей в освоении профессиональных компетенций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950119" y="4062413"/>
            <a:ext cx="2408635" cy="50013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lIns="68580" tIns="34290" rIns="68580" bIns="34290">
            <a:spAutoFit/>
          </a:bodyPr>
          <a:lstStyle/>
          <a:p>
            <a:pPr algn="just"/>
            <a:r>
              <a:rPr lang="ru-RU">
                <a:latin typeface="Calibri" pitchFamily="34" charset="0"/>
                <a:cs typeface="Times New Roman" pitchFamily="18" charset="0"/>
              </a:rPr>
              <a:t>Паспорт Федерального проекта «Учитель будущего»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782740" y="1643063"/>
            <a:ext cx="4042281" cy="72635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lIns="68580" tIns="34290" rIns="68580" bIns="34290">
            <a:spAutoFit/>
          </a:bodyPr>
          <a:lstStyle/>
          <a:p>
            <a:pPr marL="135731" defTabSz="566738">
              <a:lnSpc>
                <a:spcPct val="90000"/>
              </a:lnSpc>
              <a:spcAft>
                <a:spcPct val="35000"/>
              </a:spcAft>
            </a:pPr>
            <a:r>
              <a:rPr lang="ru-RU" dirty="0">
                <a:latin typeface="Calibri" pitchFamily="34" charset="0"/>
                <a:cs typeface="Times New Roman" pitchFamily="18" charset="0"/>
              </a:rPr>
              <a:t>Система государственных </a:t>
            </a:r>
            <a:br>
              <a:rPr lang="ru-RU" dirty="0">
                <a:latin typeface="Calibri" pitchFamily="34" charset="0"/>
                <a:cs typeface="Times New Roman" pitchFamily="18" charset="0"/>
              </a:rPr>
            </a:br>
            <a:r>
              <a:rPr lang="ru-RU" dirty="0">
                <a:latin typeface="Calibri" pitchFamily="34" charset="0"/>
                <a:cs typeface="Times New Roman" pitchFamily="18" charset="0"/>
              </a:rPr>
              <a:t>и общественных институтов, обеспечивающих:</a:t>
            </a:r>
          </a:p>
          <a:p>
            <a:pPr marL="135731" defTabSz="566738">
              <a:lnSpc>
                <a:spcPct val="90000"/>
              </a:lnSpc>
              <a:spcAft>
                <a:spcPct val="35000"/>
              </a:spcAft>
            </a:pPr>
            <a:endParaRPr lang="ru-RU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782741" y="2108597"/>
            <a:ext cx="4042282" cy="13080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lIns="68580" tIns="34290" rIns="68580" bIns="34290">
            <a:spAutoFit/>
          </a:bodyPr>
          <a:lstStyle/>
          <a:p>
            <a:pPr marL="135731" algn="just" defTabSz="566738">
              <a:lnSpc>
                <a:spcPct val="90000"/>
              </a:lnSpc>
              <a:spcAft>
                <a:spcPct val="35000"/>
              </a:spcAft>
              <a:tabLst>
                <a:tab pos="3293269" algn="l"/>
              </a:tabLst>
            </a:pPr>
            <a:r>
              <a:rPr lang="ru-RU" dirty="0">
                <a:latin typeface="Calibri" pitchFamily="34" charset="0"/>
                <a:cs typeface="Times New Roman" pitchFamily="18" charset="0"/>
              </a:rPr>
              <a:t>непрерывное образование и профессиональное развитие педагогических работников </a:t>
            </a:r>
            <a:br>
              <a:rPr lang="ru-RU" dirty="0">
                <a:latin typeface="Calibri" pitchFamily="34" charset="0"/>
                <a:cs typeface="Times New Roman" pitchFamily="18" charset="0"/>
              </a:rPr>
            </a:br>
            <a:r>
              <a:rPr lang="ru-RU" dirty="0">
                <a:latin typeface="Calibri" pitchFamily="34" charset="0"/>
                <a:cs typeface="Times New Roman" pitchFamily="18" charset="0"/>
              </a:rPr>
              <a:t>с учетом анализа их потребностей </a:t>
            </a:r>
            <a:br>
              <a:rPr lang="ru-RU" dirty="0">
                <a:latin typeface="Calibri" pitchFamily="34" charset="0"/>
                <a:cs typeface="Times New Roman" pitchFamily="18" charset="0"/>
              </a:rPr>
            </a:br>
            <a:r>
              <a:rPr lang="ru-RU" dirty="0">
                <a:latin typeface="Calibri" pitchFamily="34" charset="0"/>
                <a:cs typeface="Times New Roman" pitchFamily="18" charset="0"/>
              </a:rPr>
              <a:t>в освоении профессиональных компетенций, возможность профессионального </a:t>
            </a:r>
          </a:p>
          <a:p>
            <a:pPr marL="135731" algn="just" defTabSz="566738">
              <a:lnSpc>
                <a:spcPct val="90000"/>
              </a:lnSpc>
              <a:spcAft>
                <a:spcPct val="35000"/>
              </a:spcAft>
              <a:tabLst>
                <a:tab pos="3293269" algn="l"/>
              </a:tabLst>
            </a:pPr>
            <a:endParaRPr lang="ru-RU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82741" y="3093004"/>
            <a:ext cx="4042282" cy="71558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ru-RU" dirty="0">
                <a:latin typeface="Calibri" pitchFamily="34" charset="0"/>
                <a:cs typeface="Times New Roman" pitchFamily="18" charset="0"/>
              </a:rPr>
              <a:t>и карьерного роста педагогических работников в соответствии с их уровнем владения профессиональными компетенциями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895850" y="4200525"/>
            <a:ext cx="3743325" cy="28469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lIns="68580" tIns="34290" rIns="68580" bIns="34290">
            <a:spAutoFit/>
          </a:bodyPr>
          <a:lstStyle/>
          <a:p>
            <a:pPr algn="ctr">
              <a:spcBef>
                <a:spcPts val="900"/>
              </a:spcBef>
            </a:pPr>
            <a:r>
              <a:rPr lang="ru-RU" dirty="0">
                <a:latin typeface="Calibri" pitchFamily="34" charset="0"/>
                <a:cs typeface="Times New Roman" pitchFamily="18" charset="0"/>
              </a:rPr>
              <a:t>Новая редакция: НСУР+НСПР ПР</a:t>
            </a:r>
          </a:p>
        </p:txBody>
      </p:sp>
      <p:sp>
        <p:nvSpPr>
          <p:cNvPr id="18" name="Стрелка вниз 17"/>
          <p:cNvSpPr/>
          <p:nvPr/>
        </p:nvSpPr>
        <p:spPr>
          <a:xfrm>
            <a:off x="1776412" y="1135856"/>
            <a:ext cx="280988" cy="858441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9" name="Стрелка вниз 18"/>
          <p:cNvSpPr/>
          <p:nvPr/>
        </p:nvSpPr>
        <p:spPr>
          <a:xfrm>
            <a:off x="6154341" y="1135857"/>
            <a:ext cx="308372" cy="507206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/>
          </p:cNvPr>
          <p:cNvSpPr/>
          <p:nvPr/>
        </p:nvSpPr>
        <p:spPr>
          <a:xfrm>
            <a:off x="8028385" y="4674394"/>
            <a:ext cx="610790" cy="153591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7" name="Rectangle 16">
            <a:extLst/>
          </p:cNvPr>
          <p:cNvSpPr/>
          <p:nvPr/>
        </p:nvSpPr>
        <p:spPr>
          <a:xfrm>
            <a:off x="841773" y="447675"/>
            <a:ext cx="1372790" cy="153591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9" name="TextBox 18">
            <a:extLst/>
          </p:cNvPr>
          <p:cNvSpPr txBox="1"/>
          <p:nvPr/>
        </p:nvSpPr>
        <p:spPr>
          <a:xfrm>
            <a:off x="679848" y="878681"/>
            <a:ext cx="7959328" cy="351634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ru-RU" sz="3200" dirty="0">
                <a:solidFill>
                  <a:srgbClr val="0070C0"/>
                </a:solidFill>
              </a:rPr>
              <a:t>Распоряжение Правительства РФ от 31.12.2019 N 3273-р (</a:t>
            </a:r>
            <a:r>
              <a:rPr lang="ru-RU" sz="3200" b="1" dirty="0">
                <a:solidFill>
                  <a:srgbClr val="0070C0"/>
                </a:solidFill>
              </a:rPr>
              <a:t>ред. от 07.10.2020</a:t>
            </a:r>
            <a:r>
              <a:rPr lang="ru-RU" sz="3200" dirty="0">
                <a:solidFill>
                  <a:srgbClr val="0070C0"/>
                </a:solidFill>
              </a:rPr>
              <a:t>) &lt;Об утверждении основных принципов национальной системы профессионального роста педагогических работников РФ, включая национальную систему учительского роста&gt;</a:t>
            </a:r>
          </a:p>
        </p:txBody>
      </p:sp>
      <p:pic>
        <p:nvPicPr>
          <p:cNvPr id="3077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9848" y="4346973"/>
            <a:ext cx="1853803" cy="654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11703" y="447675"/>
            <a:ext cx="727472" cy="388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/>
          </p:cNvPr>
          <p:cNvSpPr/>
          <p:nvPr/>
        </p:nvSpPr>
        <p:spPr>
          <a:xfrm>
            <a:off x="8028385" y="4674394"/>
            <a:ext cx="610790" cy="153591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" name="Rectangle 4">
            <a:extLst/>
          </p:cNvPr>
          <p:cNvSpPr/>
          <p:nvPr/>
        </p:nvSpPr>
        <p:spPr>
          <a:xfrm>
            <a:off x="841773" y="447675"/>
            <a:ext cx="1372790" cy="153591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4100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11703" y="447675"/>
            <a:ext cx="727472" cy="388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Прямоугольник 11"/>
          <p:cNvSpPr>
            <a:spLocks noChangeArrowheads="1"/>
          </p:cNvSpPr>
          <p:nvPr/>
        </p:nvSpPr>
        <p:spPr bwMode="auto">
          <a:xfrm>
            <a:off x="841773" y="835819"/>
            <a:ext cx="7069931" cy="5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ru-RU" b="1" dirty="0"/>
              <a:t>Непрерывное профессиональное развитие педагогических работников и управленческих кадров</a:t>
            </a:r>
          </a:p>
        </p:txBody>
      </p:sp>
      <p:sp>
        <p:nvSpPr>
          <p:cNvPr id="4102" name="Прямоугольник 12"/>
          <p:cNvSpPr>
            <a:spLocks noChangeArrowheads="1"/>
          </p:cNvSpPr>
          <p:nvPr/>
        </p:nvSpPr>
        <p:spPr bwMode="auto">
          <a:xfrm>
            <a:off x="841772" y="1809750"/>
            <a:ext cx="7995047" cy="931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ru-RU" dirty="0"/>
              <a:t>1. Создание и внедрение единой федеральной системы </a:t>
            </a:r>
            <a:r>
              <a:rPr lang="ru-RU" b="1" dirty="0"/>
              <a:t>научно-методического сопровождения педагогических работников и управленческих кадров</a:t>
            </a:r>
            <a:r>
              <a:rPr lang="ru-RU" dirty="0"/>
              <a:t>, в том числе с учетом формирования инфраструктуры и применения инновационных технологий для адресной реализации программ дополнительного профессионального образования</a:t>
            </a:r>
          </a:p>
        </p:txBody>
      </p:sp>
      <p:sp>
        <p:nvSpPr>
          <p:cNvPr id="4103" name="Прямоугольник 13"/>
          <p:cNvSpPr>
            <a:spLocks noChangeArrowheads="1"/>
          </p:cNvSpPr>
          <p:nvPr/>
        </p:nvSpPr>
        <p:spPr bwMode="auto">
          <a:xfrm>
            <a:off x="841773" y="2971800"/>
            <a:ext cx="7797403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ru-RU" dirty="0"/>
              <a:t>2. Разработка модели </a:t>
            </a:r>
            <a:r>
              <a:rPr lang="ru-RU" b="1" dirty="0"/>
              <a:t>аттестации руководителей </a:t>
            </a:r>
            <a:r>
              <a:rPr lang="ru-RU" dirty="0"/>
              <a:t>общеобразовательных организаций</a:t>
            </a:r>
          </a:p>
        </p:txBody>
      </p:sp>
      <p:sp>
        <p:nvSpPr>
          <p:cNvPr id="4104" name="Прямоугольник 14"/>
          <p:cNvSpPr>
            <a:spLocks noChangeArrowheads="1"/>
          </p:cNvSpPr>
          <p:nvPr/>
        </p:nvSpPr>
        <p:spPr bwMode="auto">
          <a:xfrm>
            <a:off x="841772" y="3507581"/>
            <a:ext cx="7995047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ru-RU" b="1" dirty="0"/>
              <a:t> Стимулирование профессионального роста педагогических работников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/>
          </p:cNvPr>
          <p:cNvSpPr/>
          <p:nvPr/>
        </p:nvSpPr>
        <p:spPr>
          <a:xfrm>
            <a:off x="8028385" y="4674394"/>
            <a:ext cx="610790" cy="153591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" name="Rectangle 4">
            <a:extLst/>
          </p:cNvPr>
          <p:cNvSpPr/>
          <p:nvPr/>
        </p:nvSpPr>
        <p:spPr>
          <a:xfrm>
            <a:off x="841773" y="447675"/>
            <a:ext cx="1372790" cy="153591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5124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11703" y="447675"/>
            <a:ext cx="727472" cy="388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>
            <a:extLst/>
          </p:cNvPr>
          <p:cNvSpPr txBox="1"/>
          <p:nvPr/>
        </p:nvSpPr>
        <p:spPr>
          <a:xfrm>
            <a:off x="731044" y="740569"/>
            <a:ext cx="4299347" cy="654025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>
              <a:defRPr/>
            </a:pPr>
            <a:endParaRPr lang="ru-RU" sz="38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5126" name="TextBox 8"/>
          <p:cNvSpPr txBox="1">
            <a:spLocks noChangeArrowheads="1"/>
          </p:cNvSpPr>
          <p:nvPr/>
        </p:nvSpPr>
        <p:spPr bwMode="auto">
          <a:xfrm>
            <a:off x="747713" y="1463279"/>
            <a:ext cx="2764631" cy="53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endParaRPr lang="ru-RU" sz="3000" b="1" dirty="0">
              <a:solidFill>
                <a:schemeClr val="accent1"/>
              </a:solidFill>
              <a:latin typeface="Calibri" charset="-52"/>
            </a:endParaRPr>
          </a:p>
        </p:txBody>
      </p:sp>
      <p:sp>
        <p:nvSpPr>
          <p:cNvPr id="5127" name="TextBox 10"/>
          <p:cNvSpPr txBox="1">
            <a:spLocks noChangeArrowheads="1"/>
          </p:cNvSpPr>
          <p:nvPr/>
        </p:nvSpPr>
        <p:spPr bwMode="auto">
          <a:xfrm>
            <a:off x="747713" y="835819"/>
            <a:ext cx="8193881" cy="931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ru-RU" b="1"/>
              <a:t>1. Создание и внедрение единой федеральной системы научно-методического сопровождения педагогических работников и управленческих кадров, в том числе с учетом формирования инфраструктуры и применения инновационных технологий для адресной реализации программ дополнительного профессионального образования</a:t>
            </a:r>
            <a:endParaRPr lang="ru-RU" b="1">
              <a:solidFill>
                <a:schemeClr val="accent1"/>
              </a:solidFill>
              <a:latin typeface="Calibri" charset="-52"/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404813" y="1872852"/>
          <a:ext cx="8536782" cy="2801542"/>
        </p:xfrm>
        <a:graphic>
          <a:graphicData uri="http://schemas.openxmlformats.org/drawingml/2006/table">
            <a:tbl>
              <a:tblPr/>
              <a:tblGrid>
                <a:gridCol w="300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5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2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00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13.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17412" marR="17412" marT="17412" marB="174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Разработка и утверждение единой федеральной системы научно-методического сопровождения 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педагогических работников и управленческих кадров</a:t>
                      </a: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, включая концепцию по ее формированию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17412" marR="17412" marT="17412" marB="174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акт </a:t>
                      </a:r>
                      <a:r>
                        <a:rPr kumimoji="0" lang="ru-RU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Минпросвещения</a:t>
                      </a: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 России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17412" marR="17412" marT="17412" marB="174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1 августа 2020 г.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17412" marR="17412" marT="17412" marB="174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46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14.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17412" marR="17412" marT="17412" marB="174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Создание федерального реестра 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дополнительных профессиональных программ, отвечающих современным задачам системы образования</a:t>
                      </a: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, в том числе повышению результатов участия российских школьников в международных исследованиях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17412" marR="17412" marT="17412" marB="174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отчет о создании федерального реестра дополнительных профессиональных программ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17412" marR="17412" marT="17412" marB="174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15 декабря 2020 г.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17412" marR="17412" marT="17412" marB="174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6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15.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17412" marR="17412" marT="17412" marB="174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Формирование сети 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центров непрерывного повышения профессионального мастерства </a:t>
                      </a: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педагогических работников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17412" marR="17412" marT="17412" marB="174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нормативные правовые акты, организационная и методическая документация по обеспечению деятельности центров непрерывного повышения профессионального мастерства педагогических работников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17412" marR="17412" marT="17412" marB="174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15 декабря 2020 г., далее - ежегодно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17412" marR="17412" marT="17412" marB="174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/>
          </p:cNvPr>
          <p:cNvSpPr/>
          <p:nvPr/>
        </p:nvSpPr>
        <p:spPr>
          <a:xfrm>
            <a:off x="8028385" y="4674394"/>
            <a:ext cx="610790" cy="153591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" name="Rectangle 4">
            <a:extLst/>
          </p:cNvPr>
          <p:cNvSpPr/>
          <p:nvPr/>
        </p:nvSpPr>
        <p:spPr>
          <a:xfrm>
            <a:off x="841773" y="292894"/>
            <a:ext cx="1372790" cy="154781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7172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8385" y="292894"/>
            <a:ext cx="727472" cy="388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>
            <a:extLst/>
          </p:cNvPr>
          <p:cNvSpPr txBox="1"/>
          <p:nvPr/>
        </p:nvSpPr>
        <p:spPr>
          <a:xfrm>
            <a:off x="731044" y="740569"/>
            <a:ext cx="4299347" cy="654025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>
              <a:defRPr/>
            </a:pPr>
            <a:endParaRPr lang="ru-RU" sz="38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7174" name="TextBox 8"/>
          <p:cNvSpPr txBox="1">
            <a:spLocks noChangeArrowheads="1"/>
          </p:cNvSpPr>
          <p:nvPr/>
        </p:nvSpPr>
        <p:spPr bwMode="auto">
          <a:xfrm>
            <a:off x="747713" y="1463279"/>
            <a:ext cx="2764631" cy="53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endParaRPr lang="ru-RU" sz="3000" b="1" dirty="0">
              <a:solidFill>
                <a:schemeClr val="accent1"/>
              </a:solidFill>
              <a:latin typeface="Calibri" charset="-52"/>
            </a:endParaRPr>
          </a:p>
        </p:txBody>
      </p:sp>
      <p:sp>
        <p:nvSpPr>
          <p:cNvPr id="7175" name="TextBox 10"/>
          <p:cNvSpPr txBox="1">
            <a:spLocks noChangeArrowheads="1"/>
          </p:cNvSpPr>
          <p:nvPr/>
        </p:nvSpPr>
        <p:spPr bwMode="auto">
          <a:xfrm>
            <a:off x="747712" y="2135981"/>
            <a:ext cx="6338888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endParaRPr lang="ru-RU" sz="1500" dirty="0">
              <a:solidFill>
                <a:schemeClr val="accent1"/>
              </a:solidFill>
              <a:latin typeface="Calibri" charset="-52"/>
            </a:endParaRPr>
          </a:p>
        </p:txBody>
      </p:sp>
      <p:sp>
        <p:nvSpPr>
          <p:cNvPr id="7176" name="TextBox 10"/>
          <p:cNvSpPr txBox="1">
            <a:spLocks noChangeArrowheads="1"/>
          </p:cNvSpPr>
          <p:nvPr/>
        </p:nvSpPr>
        <p:spPr bwMode="auto">
          <a:xfrm>
            <a:off x="747713" y="835819"/>
            <a:ext cx="8193881" cy="931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ru-RU" b="1"/>
              <a:t>1. Создание и внедрение единой федеральной системы научно-методического сопровождения педагогических работников и управленческих кадров, в том числе с учетом формирования инфраструктуры и применения инновационных технологий для адресной реализации программ дополнительного профессионального образования</a:t>
            </a:r>
            <a:endParaRPr lang="ru-RU" b="1">
              <a:solidFill>
                <a:schemeClr val="accent1"/>
              </a:solidFill>
              <a:latin typeface="Calibri" charset="-52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725091" y="1735931"/>
          <a:ext cx="7837884" cy="1009777"/>
        </p:xfrm>
        <a:graphic>
          <a:graphicData uri="http://schemas.openxmlformats.org/drawingml/2006/table">
            <a:tbl>
              <a:tblPr/>
              <a:tblGrid>
                <a:gridCol w="209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15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772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19.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Подготовка 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методических рекомендаций по разработке и внедрению инновационных технологий в реализацию дополнительных профессиональных программ</a:t>
                      </a: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, в том числе созданию сети </a:t>
                      </a:r>
                      <a:r>
                        <a:rPr kumimoji="0" lang="ru-RU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симуляционных</a:t>
                      </a: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 центров (виртуальных лабораторий)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методические рекомендации Минпросвещения России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1 февраля 2021 г., далее - ежегодно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731044" y="2778918"/>
          <a:ext cx="8008144" cy="1826768"/>
        </p:xfrm>
        <a:graphic>
          <a:graphicData uri="http://schemas.openxmlformats.org/drawingml/2006/table">
            <a:tbl>
              <a:tblPr/>
              <a:tblGrid>
                <a:gridCol w="297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6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4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9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6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20.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Внедрение</a:t>
                      </a: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 субъектами Российской Федерации единой федеральной 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системы научно-методического сопровождения педагогических работников и управленческих кадров </a:t>
                      </a: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с учетом существующих 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региональных систем методической поддержки педагогических работников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акты органов исполнительной власти субъектов Российской Федерации, осуществляющих государственное управление в сфере образования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25 июля 2021 г., далее - ежегодно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1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21.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Организация 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обмена опытом и лучшими педагогическими практиками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отчеты субъектов Российской Федерации, перечень лучших педагогических практик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1 апреля 2021 г., далее - ежегодно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28575" marR="28575" marT="28575" marB="28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/>
          </p:cNvPr>
          <p:cNvSpPr/>
          <p:nvPr/>
        </p:nvSpPr>
        <p:spPr>
          <a:xfrm>
            <a:off x="8028385" y="4674394"/>
            <a:ext cx="610790" cy="153591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" name="Rectangle 4">
            <a:extLst/>
          </p:cNvPr>
          <p:cNvSpPr/>
          <p:nvPr/>
        </p:nvSpPr>
        <p:spPr>
          <a:xfrm>
            <a:off x="841773" y="447675"/>
            <a:ext cx="1372790" cy="153591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8196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11703" y="447675"/>
            <a:ext cx="727472" cy="388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Прямоугольник 6"/>
          <p:cNvSpPr>
            <a:spLocks noChangeArrowheads="1"/>
          </p:cNvSpPr>
          <p:nvPr/>
        </p:nvSpPr>
        <p:spPr bwMode="auto">
          <a:xfrm>
            <a:off x="841773" y="835819"/>
            <a:ext cx="7797403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ru-RU"/>
              <a:t>2. Разработка модели аттестации руководителей общеобразовательных организаций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841773" y="1231106"/>
          <a:ext cx="7797403" cy="3703713"/>
        </p:xfrm>
        <a:graphic>
          <a:graphicData uri="http://schemas.openxmlformats.org/drawingml/2006/table">
            <a:tbl>
              <a:tblPr/>
              <a:tblGrid>
                <a:gridCol w="230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7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02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90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56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22.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22478" marR="22478" marT="22478" marB="2247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Организация 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разработки н</a:t>
                      </a: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а основе предложений </a:t>
                      </a:r>
                      <a:r>
                        <a:rPr kumimoji="0" lang="ru-RU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Минпросвещения</a:t>
                      </a: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 России и совета по профессиональным квалификациям в сфере образования 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профессионального стандарта руководителя общеобразовательной организации</a:t>
                      </a: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22478" marR="22478" marT="22478" marB="2247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приказ Минтруда России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22478" marR="22478" marT="22478" marB="2247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15 марта 2021 г.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22478" marR="22478" marT="22478" marB="2247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5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23.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22478" marR="22478" marT="22478" marB="2247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Разработка методических рекомендаций по аттестации руководителей общеобразовательных организаций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22478" marR="22478" marT="22478" marB="2247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методические рекомендации Минпросвещения России по аттестации руководителей общеобразовательных организаций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22478" marR="22478" marT="22478" marB="2247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15 февраля 2021 г.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22478" marR="22478" marT="22478" marB="2247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85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24.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22478" marR="22478" marT="22478" marB="2247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Разработка концепции единой федеральной системы формирования кадрового резерва руководителей общеобразовательных организаций на основе результатов аттестации на соответствие должности "Руководитель общеобразовательной организации", включающей в себя независимую оценку управленческих компетенций и публичную защиту программы развития организации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22478" marR="22478" marT="22478" marB="2247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акт Минпросвещения России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22478" marR="22478" marT="22478" marB="2247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Calibri" charset="-52"/>
                          <a:cs typeface="Times New Roman" pitchFamily="18" charset="0"/>
                        </a:rPr>
                        <a:t>1 июня 2021 г.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-52"/>
                        <a:ea typeface="Calibri" charset="-52"/>
                        <a:cs typeface="Times New Roman" pitchFamily="18" charset="0"/>
                      </a:endParaRPr>
                    </a:p>
                  </a:txBody>
                  <a:tcPr marL="22478" marR="22478" marT="22478" marB="2247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Цвета">
      <a:dk1>
        <a:srgbClr val="363B59"/>
      </a:dk1>
      <a:lt1>
        <a:srgbClr val="FFFFFF"/>
      </a:lt1>
      <a:dk2>
        <a:srgbClr val="F15B4E"/>
      </a:dk2>
      <a:lt2>
        <a:srgbClr val="FEFFFF"/>
      </a:lt2>
      <a:accent1>
        <a:srgbClr val="414041"/>
      </a:accent1>
      <a:accent2>
        <a:srgbClr val="6D6E71"/>
      </a:accent2>
      <a:accent3>
        <a:srgbClr val="929598"/>
      </a:accent3>
      <a:accent4>
        <a:srgbClr val="BCBDC0"/>
      </a:accent4>
      <a:accent5>
        <a:srgbClr val="929EBC"/>
      </a:accent5>
      <a:accent6>
        <a:srgbClr val="FABFB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2028</Words>
  <Application>Microsoft Office PowerPoint</Application>
  <PresentationFormat>Экран (16:9)</PresentationFormat>
  <Paragraphs>241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41" baseType="lpstr">
      <vt:lpstr>Arial</vt:lpstr>
      <vt:lpstr>Calibri</vt:lpstr>
      <vt:lpstr>Calibri Light</vt:lpstr>
      <vt:lpstr>Circe</vt:lpstr>
      <vt:lpstr>Circe Light</vt:lpstr>
      <vt:lpstr>PT Sans Narrow</vt:lpstr>
      <vt:lpstr>Roboto</vt:lpstr>
      <vt:lpstr>Roboto Light</vt:lpstr>
      <vt:lpstr>Roboto Medium</vt:lpstr>
      <vt:lpstr>Times New Roman</vt:lpstr>
      <vt:lpstr>Verdana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УЧЕНИК </vt:lpstr>
      <vt:lpstr>Презентация PowerPoint</vt:lpstr>
      <vt:lpstr>Презентация PowerPoint</vt:lpstr>
      <vt:lpstr>Презентация PowerPoint</vt:lpstr>
      <vt:lpstr>УЧИТЕЛЬ Возможности профессионального развития и роста</vt:lpstr>
      <vt:lpstr>УЧИТЕЛЬ Возможности профессионального развития и роста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sipkro</cp:lastModifiedBy>
  <cp:revision>63</cp:revision>
  <cp:lastPrinted>2020-08-30T12:01:53Z</cp:lastPrinted>
  <dcterms:created xsi:type="dcterms:W3CDTF">2020-08-29T07:37:15Z</dcterms:created>
  <dcterms:modified xsi:type="dcterms:W3CDTF">2020-10-29T05:44:15Z</dcterms:modified>
</cp:coreProperties>
</file>